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9" r:id="rId4"/>
    <p:sldId id="258" r:id="rId5"/>
    <p:sldId id="260" r:id="rId6"/>
    <p:sldId id="270" r:id="rId7"/>
    <p:sldId id="261" r:id="rId8"/>
    <p:sldId id="265" r:id="rId9"/>
    <p:sldId id="271" r:id="rId10"/>
    <p:sldId id="268" r:id="rId11"/>
    <p:sldId id="267" r:id="rId12"/>
    <p:sldId id="262" r:id="rId13"/>
    <p:sldId id="272" r:id="rId14"/>
    <p:sldId id="263" r:id="rId15"/>
    <p:sldId id="266" r:id="rId16"/>
    <p:sldId id="264"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983E59-C803-764B-B25E-5C54DA6291CD}" v="180" dt="2023-08-13T19:59:04.6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49"/>
    <p:restoredTop sz="78400"/>
  </p:normalViewPr>
  <p:slideViewPr>
    <p:cSldViewPr snapToGrid="0">
      <p:cViewPr varScale="1">
        <p:scale>
          <a:sx n="174" d="100"/>
          <a:sy n="174" d="100"/>
        </p:scale>
        <p:origin x="2560" y="16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f9e0f9bd7d468c3b/Documents/My.Master.Plan/IST%20707%20-%20Data%20Analytics/Final%20Project/valid_user_tran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f9e0f9bd7d468c3b/Documents/My.Master.Plan/IST%20707%20-%20Data%20Analytics/Final%20Project/valid_user_tran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[valid_user_trans.xlsx]Sheet7!$B$1</c:f>
              <c:strCache>
                <c:ptCount val="1"/>
                <c:pt idx="0">
                  <c:v>Average Rating</c:v>
                </c:pt>
              </c:strCache>
            </c:strRef>
          </c:tx>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85000"/>
                        <a:lumOff val="1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[valid_user_trans.xlsx]Sheet7!$A$2:$A$21</c:f>
              <c:strCache>
                <c:ptCount val="20"/>
                <c:pt idx="0">
                  <c:v>Death Note</c:v>
                </c:pt>
                <c:pt idx="1">
                  <c:v>Inception</c:v>
                </c:pt>
                <c:pt idx="2">
                  <c:v>Forrest Gump</c:v>
                </c:pt>
                <c:pt idx="3">
                  <c:v>Friday Night Lights</c:v>
                </c:pt>
                <c:pt idx="4">
                  <c:v>Goodfellas</c:v>
                </c:pt>
                <c:pt idx="5">
                  <c:v>Merku Thodarchi Malai</c:v>
                </c:pt>
                <c:pt idx="6">
                  <c:v>Erased</c:v>
                </c:pt>
                <c:pt idx="7">
                  <c:v>LÃ©on: The Professional</c:v>
                </c:pt>
                <c:pt idx="8">
                  <c:v>Springsteen on Broadway</c:v>
                </c:pt>
                <c:pt idx="9">
                  <c:v>The Departed</c:v>
                </c:pt>
                <c:pt idx="10">
                  <c:v>The Dark Knight Rises</c:v>
                </c:pt>
                <c:pt idx="11">
                  <c:v>3 Idiots</c:v>
                </c:pt>
                <c:pt idx="12">
                  <c:v>Black Friday</c:v>
                </c:pt>
                <c:pt idx="13">
                  <c:v>Madness in the Desert</c:v>
                </c:pt>
                <c:pt idx="14">
                  <c:v>Outlander</c:v>
                </c:pt>
                <c:pt idx="15">
                  <c:v>Django Unchained</c:v>
                </c:pt>
                <c:pt idx="16">
                  <c:v>Full Metal Jacket</c:v>
                </c:pt>
                <c:pt idx="17">
                  <c:v>Once Upon a Time in America</c:v>
                </c:pt>
                <c:pt idx="18">
                  <c:v>Winter on Fire: Ukraine's Fight for Freedom</c:v>
                </c:pt>
                <c:pt idx="19">
                  <c:v>Snatch</c:v>
                </c:pt>
              </c:strCache>
            </c:strRef>
          </c:cat>
          <c:val>
            <c:numRef>
              <c:f>[valid_user_trans.xlsx]Sheet7!$B$2:$B$21</c:f>
              <c:numCache>
                <c:formatCode>General</c:formatCode>
                <c:ptCount val="20"/>
                <c:pt idx="0">
                  <c:v>9</c:v>
                </c:pt>
                <c:pt idx="1">
                  <c:v>8.800000000000102</c:v>
                </c:pt>
                <c:pt idx="2">
                  <c:v>8.8000000000000043</c:v>
                </c:pt>
                <c:pt idx="3">
                  <c:v>8.6999999999999993</c:v>
                </c:pt>
                <c:pt idx="4">
                  <c:v>8.6999999999999513</c:v>
                </c:pt>
                <c:pt idx="5">
                  <c:v>8.6</c:v>
                </c:pt>
                <c:pt idx="6">
                  <c:v>8.5</c:v>
                </c:pt>
                <c:pt idx="7">
                  <c:v>8.5</c:v>
                </c:pt>
                <c:pt idx="8">
                  <c:v>8.5</c:v>
                </c:pt>
                <c:pt idx="9">
                  <c:v>8.5</c:v>
                </c:pt>
                <c:pt idx="10">
                  <c:v>8.4000000000000021</c:v>
                </c:pt>
                <c:pt idx="11">
                  <c:v>8.4</c:v>
                </c:pt>
                <c:pt idx="12">
                  <c:v>8.4</c:v>
                </c:pt>
                <c:pt idx="13">
                  <c:v>8.4</c:v>
                </c:pt>
                <c:pt idx="14">
                  <c:v>8.4</c:v>
                </c:pt>
                <c:pt idx="15">
                  <c:v>8.3999999999998334</c:v>
                </c:pt>
                <c:pt idx="16">
                  <c:v>8.3000000000000504</c:v>
                </c:pt>
                <c:pt idx="17">
                  <c:v>8.3000000000000007</c:v>
                </c:pt>
                <c:pt idx="18">
                  <c:v>8.2999999999999989</c:v>
                </c:pt>
                <c:pt idx="19">
                  <c:v>8.2999999999999687</c:v>
                </c:pt>
              </c:numCache>
            </c:numRef>
          </c:val>
          <c:extLst>
            <c:ext xmlns:c16="http://schemas.microsoft.com/office/drawing/2014/chart" uri="{C3380CC4-5D6E-409C-BE32-E72D297353CC}">
              <c16:uniqueId val="{00000000-1E43-1847-9177-AC974AF4376D}"/>
            </c:ext>
          </c:extLst>
        </c:ser>
        <c:dLbls>
          <c:dLblPos val="inEnd"/>
          <c:showLegendKey val="0"/>
          <c:showVal val="1"/>
          <c:showCatName val="0"/>
          <c:showSerName val="0"/>
          <c:showPercent val="0"/>
          <c:showBubbleSize val="0"/>
        </c:dLbls>
        <c:gapWidth val="65"/>
        <c:axId val="302982800"/>
        <c:axId val="283035664"/>
      </c:barChart>
      <c:catAx>
        <c:axId val="302982800"/>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283035664"/>
        <c:crosses val="autoZero"/>
        <c:auto val="1"/>
        <c:lblAlgn val="ctr"/>
        <c:lblOffset val="100"/>
        <c:noMultiLvlLbl val="0"/>
      </c:catAx>
      <c:valAx>
        <c:axId val="283035664"/>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302982800"/>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[valid_user_trans.xlsx]Sheet10!$B$1</c:f>
              <c:strCache>
                <c:ptCount val="1"/>
                <c:pt idx="0">
                  <c:v>Avg Rotten Tomatoes </c:v>
                </c:pt>
              </c:strCache>
            </c:strRef>
          </c:tx>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85000"/>
                        <a:lumOff val="1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[valid_user_trans.xlsx]Sheet10!$A$2:$A$19</c:f>
              <c:strCache>
                <c:ptCount val="18"/>
                <c:pt idx="0">
                  <c:v>Resident Evil</c:v>
                </c:pt>
                <c:pt idx="1">
                  <c:v>Legend</c:v>
                </c:pt>
                <c:pt idx="2">
                  <c:v>First Kill</c:v>
                </c:pt>
                <c:pt idx="3">
                  <c:v>The Conjuring</c:v>
                </c:pt>
                <c:pt idx="4">
                  <c:v>The Conjuring 2</c:v>
                </c:pt>
                <c:pt idx="5">
                  <c:v>The Amazing Spider-Man</c:v>
                </c:pt>
                <c:pt idx="6">
                  <c:v>Titanic</c:v>
                </c:pt>
                <c:pt idx="7">
                  <c:v>Project X</c:v>
                </c:pt>
                <c:pt idx="8">
                  <c:v>How to Train Your Dragon 2</c:v>
                </c:pt>
                <c:pt idx="9">
                  <c:v>It Follows</c:v>
                </c:pt>
                <c:pt idx="10">
                  <c:v>Scary Movie 5</c:v>
                </c:pt>
                <c:pt idx="11">
                  <c:v>Hancock</c:v>
                </c:pt>
                <c:pt idx="12">
                  <c:v>Death Note</c:v>
                </c:pt>
                <c:pt idx="13">
                  <c:v>Ragnarok</c:v>
                </c:pt>
                <c:pt idx="14">
                  <c:v>Chappie</c:v>
                </c:pt>
                <c:pt idx="15">
                  <c:v>The Shack</c:v>
                </c:pt>
                <c:pt idx="16">
                  <c:v>Inception</c:v>
                </c:pt>
                <c:pt idx="17">
                  <c:v>Outlander</c:v>
                </c:pt>
              </c:strCache>
            </c:strRef>
          </c:cat>
          <c:val>
            <c:numRef>
              <c:f>[valid_user_trans.xlsx]Sheet10!$B$2:$B$19</c:f>
              <c:numCache>
                <c:formatCode>0</c:formatCode>
                <c:ptCount val="18"/>
                <c:pt idx="0">
                  <c:v>1387.3919999999982</c:v>
                </c:pt>
                <c:pt idx="1">
                  <c:v>333.01299999999998</c:v>
                </c:pt>
                <c:pt idx="2">
                  <c:v>252.95500000000001</c:v>
                </c:pt>
                <c:pt idx="3">
                  <c:v>221.92500000000004</c:v>
                </c:pt>
                <c:pt idx="4">
                  <c:v>171.72399999999931</c:v>
                </c:pt>
                <c:pt idx="5">
                  <c:v>159.05599999999797</c:v>
                </c:pt>
                <c:pt idx="6">
                  <c:v>155.68299999999965</c:v>
                </c:pt>
                <c:pt idx="7">
                  <c:v>148.43999999999949</c:v>
                </c:pt>
                <c:pt idx="8">
                  <c:v>134.69999999999999</c:v>
                </c:pt>
                <c:pt idx="9">
                  <c:v>123.98399999999846</c:v>
                </c:pt>
                <c:pt idx="10">
                  <c:v>122.9850000000004</c:v>
                </c:pt>
                <c:pt idx="11">
                  <c:v>121.98500000000047</c:v>
                </c:pt>
                <c:pt idx="12">
                  <c:v>120.54500000000381</c:v>
                </c:pt>
                <c:pt idx="13">
                  <c:v>118.364</c:v>
                </c:pt>
                <c:pt idx="14">
                  <c:v>117.36899999999919</c:v>
                </c:pt>
                <c:pt idx="15">
                  <c:v>110.75799999999991</c:v>
                </c:pt>
                <c:pt idx="16">
                  <c:v>108.28399999999969</c:v>
                </c:pt>
                <c:pt idx="17">
                  <c:v>101.42</c:v>
                </c:pt>
              </c:numCache>
            </c:numRef>
          </c:val>
          <c:extLst>
            <c:ext xmlns:c16="http://schemas.microsoft.com/office/drawing/2014/chart" uri="{C3380CC4-5D6E-409C-BE32-E72D297353CC}">
              <c16:uniqueId val="{00000000-F911-EB4D-ADAD-16DE5A3468A3}"/>
            </c:ext>
          </c:extLst>
        </c:ser>
        <c:dLbls>
          <c:dLblPos val="inEnd"/>
          <c:showLegendKey val="0"/>
          <c:showVal val="1"/>
          <c:showCatName val="0"/>
          <c:showSerName val="0"/>
          <c:showPercent val="0"/>
          <c:showBubbleSize val="0"/>
        </c:dLbls>
        <c:gapWidth val="65"/>
        <c:axId val="842455008"/>
        <c:axId val="705006480"/>
      </c:barChart>
      <c:catAx>
        <c:axId val="84245500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705006480"/>
        <c:crosses val="autoZero"/>
        <c:auto val="1"/>
        <c:lblAlgn val="ctr"/>
        <c:lblOffset val="100"/>
        <c:noMultiLvlLbl val="0"/>
      </c:catAx>
      <c:valAx>
        <c:axId val="705006480"/>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none"/>
        <c:minorTickMark val="none"/>
        <c:tickLblPos val="nextTo"/>
        <c:crossAx val="842455008"/>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C273DE-B139-43F4-9A15-EF0AD2D8FBF0}"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EAE7E5CD-CD9D-4893-9E12-845192CB5492}">
      <dgm:prSet/>
      <dgm:spPr/>
      <dgm:t>
        <a:bodyPr/>
        <a:lstStyle/>
        <a:p>
          <a:pPr>
            <a:lnSpc>
              <a:spcPct val="100000"/>
            </a:lnSpc>
            <a:defRPr cap="all"/>
          </a:pPr>
          <a:r>
            <a:rPr lang="en-US" dirty="0"/>
            <a:t>Business Problem (Problem Statement)</a:t>
          </a:r>
        </a:p>
      </dgm:t>
    </dgm:pt>
    <dgm:pt modelId="{D00548C2-7D25-41B2-9BA8-A2C98F364441}" type="parTrans" cxnId="{113437B5-7750-4C28-ACDF-AC9AEF886B36}">
      <dgm:prSet/>
      <dgm:spPr/>
      <dgm:t>
        <a:bodyPr/>
        <a:lstStyle/>
        <a:p>
          <a:endParaRPr lang="en-US"/>
        </a:p>
      </dgm:t>
    </dgm:pt>
    <dgm:pt modelId="{D1EFE00C-9A5F-42D2-96E5-EE01B7D6F064}" type="sibTrans" cxnId="{113437B5-7750-4C28-ACDF-AC9AEF886B36}">
      <dgm:prSet/>
      <dgm:spPr/>
      <dgm:t>
        <a:bodyPr/>
        <a:lstStyle/>
        <a:p>
          <a:endParaRPr lang="en-US"/>
        </a:p>
      </dgm:t>
    </dgm:pt>
    <dgm:pt modelId="{D47B6190-86DE-4720-BAB6-09C62B3A2BBB}">
      <dgm:prSet/>
      <dgm:spPr/>
      <dgm:t>
        <a:bodyPr/>
        <a:lstStyle/>
        <a:p>
          <a:pPr>
            <a:lnSpc>
              <a:spcPct val="100000"/>
            </a:lnSpc>
            <a:defRPr cap="all"/>
          </a:pPr>
          <a:r>
            <a:rPr lang="en-US" dirty="0"/>
            <a:t>Company &amp; Data Overview </a:t>
          </a:r>
        </a:p>
      </dgm:t>
    </dgm:pt>
    <dgm:pt modelId="{43075A55-03FB-4564-9F11-952DBC2928B5}" type="parTrans" cxnId="{7709C219-02EE-4032-ADA9-718658177191}">
      <dgm:prSet/>
      <dgm:spPr/>
      <dgm:t>
        <a:bodyPr/>
        <a:lstStyle/>
        <a:p>
          <a:endParaRPr lang="en-US"/>
        </a:p>
      </dgm:t>
    </dgm:pt>
    <dgm:pt modelId="{9E95A539-C4A3-4928-BC5F-AEE585E8F7FA}" type="sibTrans" cxnId="{7709C219-02EE-4032-ADA9-718658177191}">
      <dgm:prSet/>
      <dgm:spPr/>
      <dgm:t>
        <a:bodyPr/>
        <a:lstStyle/>
        <a:p>
          <a:endParaRPr lang="en-US"/>
        </a:p>
      </dgm:t>
    </dgm:pt>
    <dgm:pt modelId="{D89DBF18-6276-4839-AA08-7D0D7183EC96}">
      <dgm:prSet/>
      <dgm:spPr/>
      <dgm:t>
        <a:bodyPr/>
        <a:lstStyle/>
        <a:p>
          <a:pPr>
            <a:lnSpc>
              <a:spcPct val="100000"/>
            </a:lnSpc>
            <a:defRPr cap="all"/>
          </a:pPr>
          <a:r>
            <a:rPr lang="en-US"/>
            <a:t>Business Questions – Research Topics</a:t>
          </a:r>
        </a:p>
      </dgm:t>
    </dgm:pt>
    <dgm:pt modelId="{D712CAD2-214C-4FE1-8E4A-27986D83924A}" type="parTrans" cxnId="{9C1F1AF1-A6DF-4DDD-9196-21D434782F4D}">
      <dgm:prSet/>
      <dgm:spPr/>
      <dgm:t>
        <a:bodyPr/>
        <a:lstStyle/>
        <a:p>
          <a:endParaRPr lang="en-US"/>
        </a:p>
      </dgm:t>
    </dgm:pt>
    <dgm:pt modelId="{6629FFDF-5B8A-422E-81EE-D9906C2DB064}" type="sibTrans" cxnId="{9C1F1AF1-A6DF-4DDD-9196-21D434782F4D}">
      <dgm:prSet/>
      <dgm:spPr/>
      <dgm:t>
        <a:bodyPr/>
        <a:lstStyle/>
        <a:p>
          <a:endParaRPr lang="en-US"/>
        </a:p>
      </dgm:t>
    </dgm:pt>
    <dgm:pt modelId="{143053C3-D8EC-474B-9DB1-4BB6257AEC6E}">
      <dgm:prSet/>
      <dgm:spPr/>
      <dgm:t>
        <a:bodyPr/>
        <a:lstStyle/>
        <a:p>
          <a:pPr>
            <a:lnSpc>
              <a:spcPct val="100000"/>
            </a:lnSpc>
            <a:defRPr cap="all"/>
          </a:pPr>
          <a:r>
            <a:rPr lang="en-US" dirty="0"/>
            <a:t>Initial Exploratory Data Analysis</a:t>
          </a:r>
        </a:p>
      </dgm:t>
    </dgm:pt>
    <dgm:pt modelId="{7D4C8E53-B10E-429D-AAEC-03A9DE2A3E23}" type="parTrans" cxnId="{85B55E8A-A6F4-4660-BA49-91A8E5C69E77}">
      <dgm:prSet/>
      <dgm:spPr/>
      <dgm:t>
        <a:bodyPr/>
        <a:lstStyle/>
        <a:p>
          <a:endParaRPr lang="en-US"/>
        </a:p>
      </dgm:t>
    </dgm:pt>
    <dgm:pt modelId="{9F22D68C-6257-41EB-8C7F-C13D3AB3B44E}" type="sibTrans" cxnId="{85B55E8A-A6F4-4660-BA49-91A8E5C69E77}">
      <dgm:prSet/>
      <dgm:spPr/>
      <dgm:t>
        <a:bodyPr/>
        <a:lstStyle/>
        <a:p>
          <a:endParaRPr lang="en-US"/>
        </a:p>
      </dgm:t>
    </dgm:pt>
    <dgm:pt modelId="{5302A3DB-5583-458B-95BD-9ECDF20B5009}">
      <dgm:prSet/>
      <dgm:spPr/>
      <dgm:t>
        <a:bodyPr/>
        <a:lstStyle/>
        <a:p>
          <a:pPr>
            <a:lnSpc>
              <a:spcPct val="100000"/>
            </a:lnSpc>
            <a:defRPr cap="all"/>
          </a:pPr>
          <a:r>
            <a:rPr lang="en-US" dirty="0"/>
            <a:t>Questions</a:t>
          </a:r>
        </a:p>
      </dgm:t>
    </dgm:pt>
    <dgm:pt modelId="{D8234B0C-9283-41F7-9051-F5A195773B74}" type="parTrans" cxnId="{BB1DB3B5-BF54-4347-9308-403B84EE5BF9}">
      <dgm:prSet/>
      <dgm:spPr/>
      <dgm:t>
        <a:bodyPr/>
        <a:lstStyle/>
        <a:p>
          <a:endParaRPr lang="en-US"/>
        </a:p>
      </dgm:t>
    </dgm:pt>
    <dgm:pt modelId="{79CCDF28-6310-4623-8328-1782F5FE7001}" type="sibTrans" cxnId="{BB1DB3B5-BF54-4347-9308-403B84EE5BF9}">
      <dgm:prSet/>
      <dgm:spPr/>
      <dgm:t>
        <a:bodyPr/>
        <a:lstStyle/>
        <a:p>
          <a:endParaRPr lang="en-US"/>
        </a:p>
      </dgm:t>
    </dgm:pt>
    <dgm:pt modelId="{57E4CD76-881F-4BE4-B406-742C101E974F}" type="pres">
      <dgm:prSet presAssocID="{84C273DE-B139-43F4-9A15-EF0AD2D8FBF0}" presName="root" presStyleCnt="0">
        <dgm:presLayoutVars>
          <dgm:dir/>
          <dgm:resizeHandles val="exact"/>
        </dgm:presLayoutVars>
      </dgm:prSet>
      <dgm:spPr/>
    </dgm:pt>
    <dgm:pt modelId="{0CCB5B94-B513-4E08-92D5-CF3E946170D5}" type="pres">
      <dgm:prSet presAssocID="{EAE7E5CD-CD9D-4893-9E12-845192CB5492}" presName="compNode" presStyleCnt="0"/>
      <dgm:spPr/>
    </dgm:pt>
    <dgm:pt modelId="{98BDB914-1E23-48B9-890F-2F0D2EEE5E98}" type="pres">
      <dgm:prSet presAssocID="{EAE7E5CD-CD9D-4893-9E12-845192CB5492}" presName="iconBgRect" presStyleLbl="bgShp" presStyleIdx="0" presStyleCnt="5"/>
      <dgm:spPr/>
    </dgm:pt>
    <dgm:pt modelId="{2757B572-C0C9-4FBD-AFEA-AA476A9E91DB}" type="pres">
      <dgm:prSet presAssocID="{EAE7E5CD-CD9D-4893-9E12-845192CB549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F80CBB68-FFDA-4202-8F74-40C9610D6521}" type="pres">
      <dgm:prSet presAssocID="{EAE7E5CD-CD9D-4893-9E12-845192CB5492}" presName="spaceRect" presStyleCnt="0"/>
      <dgm:spPr/>
    </dgm:pt>
    <dgm:pt modelId="{E09972D7-C4C2-4843-8B21-B56AEBE463CF}" type="pres">
      <dgm:prSet presAssocID="{EAE7E5CD-CD9D-4893-9E12-845192CB5492}" presName="textRect" presStyleLbl="revTx" presStyleIdx="0" presStyleCnt="5">
        <dgm:presLayoutVars>
          <dgm:chMax val="1"/>
          <dgm:chPref val="1"/>
        </dgm:presLayoutVars>
      </dgm:prSet>
      <dgm:spPr/>
    </dgm:pt>
    <dgm:pt modelId="{A9730457-C27E-41C7-84A6-93FBFCD75BA3}" type="pres">
      <dgm:prSet presAssocID="{D1EFE00C-9A5F-42D2-96E5-EE01B7D6F064}" presName="sibTrans" presStyleCnt="0"/>
      <dgm:spPr/>
    </dgm:pt>
    <dgm:pt modelId="{C59F5865-3082-4DD5-A30A-6CEA8C1EF197}" type="pres">
      <dgm:prSet presAssocID="{D47B6190-86DE-4720-BAB6-09C62B3A2BBB}" presName="compNode" presStyleCnt="0"/>
      <dgm:spPr/>
    </dgm:pt>
    <dgm:pt modelId="{241C4518-044D-4297-830F-DED4DEC742D6}" type="pres">
      <dgm:prSet presAssocID="{D47B6190-86DE-4720-BAB6-09C62B3A2BBB}" presName="iconBgRect" presStyleLbl="bgShp" presStyleIdx="1" presStyleCnt="5"/>
      <dgm:spPr/>
    </dgm:pt>
    <dgm:pt modelId="{B7D7E59B-4E6A-43E3-B819-729C5AC40F61}" type="pres">
      <dgm:prSet presAssocID="{D47B6190-86DE-4720-BAB6-09C62B3A2BB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CF9136A4-DAB5-4AA4-AAB0-21C063C76F28}" type="pres">
      <dgm:prSet presAssocID="{D47B6190-86DE-4720-BAB6-09C62B3A2BBB}" presName="spaceRect" presStyleCnt="0"/>
      <dgm:spPr/>
    </dgm:pt>
    <dgm:pt modelId="{5D522320-BD1B-4AD9-9B00-BAE11BC9DDBC}" type="pres">
      <dgm:prSet presAssocID="{D47B6190-86DE-4720-BAB6-09C62B3A2BBB}" presName="textRect" presStyleLbl="revTx" presStyleIdx="1" presStyleCnt="5">
        <dgm:presLayoutVars>
          <dgm:chMax val="1"/>
          <dgm:chPref val="1"/>
        </dgm:presLayoutVars>
      </dgm:prSet>
      <dgm:spPr/>
    </dgm:pt>
    <dgm:pt modelId="{49D66607-A157-48F8-8B0C-8F16B1009684}" type="pres">
      <dgm:prSet presAssocID="{9E95A539-C4A3-4928-BC5F-AEE585E8F7FA}" presName="sibTrans" presStyleCnt="0"/>
      <dgm:spPr/>
    </dgm:pt>
    <dgm:pt modelId="{F1639C3D-9139-4715-90DC-93EA22D67733}" type="pres">
      <dgm:prSet presAssocID="{D89DBF18-6276-4839-AA08-7D0D7183EC96}" presName="compNode" presStyleCnt="0"/>
      <dgm:spPr/>
    </dgm:pt>
    <dgm:pt modelId="{D8619F79-539D-415C-AC3D-DE63A940704D}" type="pres">
      <dgm:prSet presAssocID="{D89DBF18-6276-4839-AA08-7D0D7183EC96}" presName="iconBgRect" presStyleLbl="bgShp" presStyleIdx="2" presStyleCnt="5"/>
      <dgm:spPr/>
    </dgm:pt>
    <dgm:pt modelId="{5773476C-9839-459F-9913-1B45727E64F4}" type="pres">
      <dgm:prSet presAssocID="{D89DBF18-6276-4839-AA08-7D0D7183EC9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lp"/>
        </a:ext>
      </dgm:extLst>
    </dgm:pt>
    <dgm:pt modelId="{78980C18-2B0C-4F46-8C25-CBF7F1938D94}" type="pres">
      <dgm:prSet presAssocID="{D89DBF18-6276-4839-AA08-7D0D7183EC96}" presName="spaceRect" presStyleCnt="0"/>
      <dgm:spPr/>
    </dgm:pt>
    <dgm:pt modelId="{65B1EFCA-AEA6-485B-BF36-9DBC4550EE47}" type="pres">
      <dgm:prSet presAssocID="{D89DBF18-6276-4839-AA08-7D0D7183EC96}" presName="textRect" presStyleLbl="revTx" presStyleIdx="2" presStyleCnt="5">
        <dgm:presLayoutVars>
          <dgm:chMax val="1"/>
          <dgm:chPref val="1"/>
        </dgm:presLayoutVars>
      </dgm:prSet>
      <dgm:spPr/>
    </dgm:pt>
    <dgm:pt modelId="{022AD987-D5D7-4011-9A11-C536E7221D11}" type="pres">
      <dgm:prSet presAssocID="{6629FFDF-5B8A-422E-81EE-D9906C2DB064}" presName="sibTrans" presStyleCnt="0"/>
      <dgm:spPr/>
    </dgm:pt>
    <dgm:pt modelId="{FA7CA26F-4E2E-4EB4-BD88-24AEC26E0E66}" type="pres">
      <dgm:prSet presAssocID="{143053C3-D8EC-474B-9DB1-4BB6257AEC6E}" presName="compNode" presStyleCnt="0"/>
      <dgm:spPr/>
    </dgm:pt>
    <dgm:pt modelId="{7247B2F6-7482-43D7-B4D6-5FB8FF2B9CCB}" type="pres">
      <dgm:prSet presAssocID="{143053C3-D8EC-474B-9DB1-4BB6257AEC6E}" presName="iconBgRect" presStyleLbl="bgShp" presStyleIdx="3" presStyleCnt="5"/>
      <dgm:spPr/>
    </dgm:pt>
    <dgm:pt modelId="{A2B40908-CFE6-4139-A529-15F7290AF050}" type="pres">
      <dgm:prSet presAssocID="{143053C3-D8EC-474B-9DB1-4BB6257AEC6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65441D2A-D5BF-49BF-A4CE-AD54377D40C2}" type="pres">
      <dgm:prSet presAssocID="{143053C3-D8EC-474B-9DB1-4BB6257AEC6E}" presName="spaceRect" presStyleCnt="0"/>
      <dgm:spPr/>
    </dgm:pt>
    <dgm:pt modelId="{B8A7B9B7-127F-4258-BC1D-1EA85BD31556}" type="pres">
      <dgm:prSet presAssocID="{143053C3-D8EC-474B-9DB1-4BB6257AEC6E}" presName="textRect" presStyleLbl="revTx" presStyleIdx="3" presStyleCnt="5">
        <dgm:presLayoutVars>
          <dgm:chMax val="1"/>
          <dgm:chPref val="1"/>
        </dgm:presLayoutVars>
      </dgm:prSet>
      <dgm:spPr/>
    </dgm:pt>
    <dgm:pt modelId="{2A8107DB-AC01-4957-9A0D-6B3070FAB9FB}" type="pres">
      <dgm:prSet presAssocID="{9F22D68C-6257-41EB-8C7F-C13D3AB3B44E}" presName="sibTrans" presStyleCnt="0"/>
      <dgm:spPr/>
    </dgm:pt>
    <dgm:pt modelId="{FDEFE223-4F2D-484D-B381-2BC1B6E6E527}" type="pres">
      <dgm:prSet presAssocID="{5302A3DB-5583-458B-95BD-9ECDF20B5009}" presName="compNode" presStyleCnt="0"/>
      <dgm:spPr/>
    </dgm:pt>
    <dgm:pt modelId="{44633C94-0ABF-43A5-8BA5-B646A849BBA3}" type="pres">
      <dgm:prSet presAssocID="{5302A3DB-5583-458B-95BD-9ECDF20B5009}" presName="iconBgRect" presStyleLbl="bgShp" presStyleIdx="4" presStyleCnt="5"/>
      <dgm:spPr/>
    </dgm:pt>
    <dgm:pt modelId="{0605BC82-790F-4D7F-93A3-54C93C88F65B}" type="pres">
      <dgm:prSet presAssocID="{5302A3DB-5583-458B-95BD-9ECDF20B500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Questions"/>
        </a:ext>
      </dgm:extLst>
    </dgm:pt>
    <dgm:pt modelId="{2E066B85-011A-4289-867E-2DFE4188CD5D}" type="pres">
      <dgm:prSet presAssocID="{5302A3DB-5583-458B-95BD-9ECDF20B5009}" presName="spaceRect" presStyleCnt="0"/>
      <dgm:spPr/>
    </dgm:pt>
    <dgm:pt modelId="{F1A50A18-5EDA-4FF7-A1D4-A84B1CEF2857}" type="pres">
      <dgm:prSet presAssocID="{5302A3DB-5583-458B-95BD-9ECDF20B5009}" presName="textRect" presStyleLbl="revTx" presStyleIdx="4" presStyleCnt="5">
        <dgm:presLayoutVars>
          <dgm:chMax val="1"/>
          <dgm:chPref val="1"/>
        </dgm:presLayoutVars>
      </dgm:prSet>
      <dgm:spPr/>
    </dgm:pt>
  </dgm:ptLst>
  <dgm:cxnLst>
    <dgm:cxn modelId="{C9FAC308-6FCD-4740-9C3A-1EDD5CF19F96}" type="presOf" srcId="{143053C3-D8EC-474B-9DB1-4BB6257AEC6E}" destId="{B8A7B9B7-127F-4258-BC1D-1EA85BD31556}" srcOrd="0" destOrd="0" presId="urn:microsoft.com/office/officeart/2018/5/layout/IconCircleLabelList"/>
    <dgm:cxn modelId="{7B869E11-5070-403C-A0EA-9D95642764F4}" type="presOf" srcId="{D47B6190-86DE-4720-BAB6-09C62B3A2BBB}" destId="{5D522320-BD1B-4AD9-9B00-BAE11BC9DDBC}" srcOrd="0" destOrd="0" presId="urn:microsoft.com/office/officeart/2018/5/layout/IconCircleLabelList"/>
    <dgm:cxn modelId="{7709C219-02EE-4032-ADA9-718658177191}" srcId="{84C273DE-B139-43F4-9A15-EF0AD2D8FBF0}" destId="{D47B6190-86DE-4720-BAB6-09C62B3A2BBB}" srcOrd="1" destOrd="0" parTransId="{43075A55-03FB-4564-9F11-952DBC2928B5}" sibTransId="{9E95A539-C4A3-4928-BC5F-AEE585E8F7FA}"/>
    <dgm:cxn modelId="{73DDA540-D006-4E87-937E-53B02A1A9C5D}" type="presOf" srcId="{5302A3DB-5583-458B-95BD-9ECDF20B5009}" destId="{F1A50A18-5EDA-4FF7-A1D4-A84B1CEF2857}" srcOrd="0" destOrd="0" presId="urn:microsoft.com/office/officeart/2018/5/layout/IconCircleLabelList"/>
    <dgm:cxn modelId="{1D956C52-471C-4200-B1DB-26C9A1971E49}" type="presOf" srcId="{84C273DE-B139-43F4-9A15-EF0AD2D8FBF0}" destId="{57E4CD76-881F-4BE4-B406-742C101E974F}" srcOrd="0" destOrd="0" presId="urn:microsoft.com/office/officeart/2018/5/layout/IconCircleLabelList"/>
    <dgm:cxn modelId="{85B55E8A-A6F4-4660-BA49-91A8E5C69E77}" srcId="{84C273DE-B139-43F4-9A15-EF0AD2D8FBF0}" destId="{143053C3-D8EC-474B-9DB1-4BB6257AEC6E}" srcOrd="3" destOrd="0" parTransId="{7D4C8E53-B10E-429D-AAEC-03A9DE2A3E23}" sibTransId="{9F22D68C-6257-41EB-8C7F-C13D3AB3B44E}"/>
    <dgm:cxn modelId="{113437B5-7750-4C28-ACDF-AC9AEF886B36}" srcId="{84C273DE-B139-43F4-9A15-EF0AD2D8FBF0}" destId="{EAE7E5CD-CD9D-4893-9E12-845192CB5492}" srcOrd="0" destOrd="0" parTransId="{D00548C2-7D25-41B2-9BA8-A2C98F364441}" sibTransId="{D1EFE00C-9A5F-42D2-96E5-EE01B7D6F064}"/>
    <dgm:cxn modelId="{BB1DB3B5-BF54-4347-9308-403B84EE5BF9}" srcId="{84C273DE-B139-43F4-9A15-EF0AD2D8FBF0}" destId="{5302A3DB-5583-458B-95BD-9ECDF20B5009}" srcOrd="4" destOrd="0" parTransId="{D8234B0C-9283-41F7-9051-F5A195773B74}" sibTransId="{79CCDF28-6310-4623-8328-1782F5FE7001}"/>
    <dgm:cxn modelId="{C06952BB-2727-4E03-9F07-7444AEE1DF91}" type="presOf" srcId="{EAE7E5CD-CD9D-4893-9E12-845192CB5492}" destId="{E09972D7-C4C2-4843-8B21-B56AEBE463CF}" srcOrd="0" destOrd="0" presId="urn:microsoft.com/office/officeart/2018/5/layout/IconCircleLabelList"/>
    <dgm:cxn modelId="{D71EDCE8-01A8-4F58-9AC5-9738A29D1E30}" type="presOf" srcId="{D89DBF18-6276-4839-AA08-7D0D7183EC96}" destId="{65B1EFCA-AEA6-485B-BF36-9DBC4550EE47}" srcOrd="0" destOrd="0" presId="urn:microsoft.com/office/officeart/2018/5/layout/IconCircleLabelList"/>
    <dgm:cxn modelId="{9C1F1AF1-A6DF-4DDD-9196-21D434782F4D}" srcId="{84C273DE-B139-43F4-9A15-EF0AD2D8FBF0}" destId="{D89DBF18-6276-4839-AA08-7D0D7183EC96}" srcOrd="2" destOrd="0" parTransId="{D712CAD2-214C-4FE1-8E4A-27986D83924A}" sibTransId="{6629FFDF-5B8A-422E-81EE-D9906C2DB064}"/>
    <dgm:cxn modelId="{6D0EC0D0-BFCB-40FA-95FE-932F39705AC4}" type="presParOf" srcId="{57E4CD76-881F-4BE4-B406-742C101E974F}" destId="{0CCB5B94-B513-4E08-92D5-CF3E946170D5}" srcOrd="0" destOrd="0" presId="urn:microsoft.com/office/officeart/2018/5/layout/IconCircleLabelList"/>
    <dgm:cxn modelId="{824AA1CE-1AAC-4726-BA72-CE51E94B4B3A}" type="presParOf" srcId="{0CCB5B94-B513-4E08-92D5-CF3E946170D5}" destId="{98BDB914-1E23-48B9-890F-2F0D2EEE5E98}" srcOrd="0" destOrd="0" presId="urn:microsoft.com/office/officeart/2018/5/layout/IconCircleLabelList"/>
    <dgm:cxn modelId="{E2262763-0751-4491-BE3A-7CBAA49AB7DA}" type="presParOf" srcId="{0CCB5B94-B513-4E08-92D5-CF3E946170D5}" destId="{2757B572-C0C9-4FBD-AFEA-AA476A9E91DB}" srcOrd="1" destOrd="0" presId="urn:microsoft.com/office/officeart/2018/5/layout/IconCircleLabelList"/>
    <dgm:cxn modelId="{C7F60E33-E568-4451-80C1-816B23661FAF}" type="presParOf" srcId="{0CCB5B94-B513-4E08-92D5-CF3E946170D5}" destId="{F80CBB68-FFDA-4202-8F74-40C9610D6521}" srcOrd="2" destOrd="0" presId="urn:microsoft.com/office/officeart/2018/5/layout/IconCircleLabelList"/>
    <dgm:cxn modelId="{14D815B1-189C-4ECB-808F-36EEE3A715D0}" type="presParOf" srcId="{0CCB5B94-B513-4E08-92D5-CF3E946170D5}" destId="{E09972D7-C4C2-4843-8B21-B56AEBE463CF}" srcOrd="3" destOrd="0" presId="urn:microsoft.com/office/officeart/2018/5/layout/IconCircleLabelList"/>
    <dgm:cxn modelId="{F8EF655B-212E-4554-B31B-30DDB3A27248}" type="presParOf" srcId="{57E4CD76-881F-4BE4-B406-742C101E974F}" destId="{A9730457-C27E-41C7-84A6-93FBFCD75BA3}" srcOrd="1" destOrd="0" presId="urn:microsoft.com/office/officeart/2018/5/layout/IconCircleLabelList"/>
    <dgm:cxn modelId="{E8E7DEAE-6BC8-49CB-894C-B44E0504C96E}" type="presParOf" srcId="{57E4CD76-881F-4BE4-B406-742C101E974F}" destId="{C59F5865-3082-4DD5-A30A-6CEA8C1EF197}" srcOrd="2" destOrd="0" presId="urn:microsoft.com/office/officeart/2018/5/layout/IconCircleLabelList"/>
    <dgm:cxn modelId="{E7A805D1-B19D-4536-81DB-5E70EB2A9411}" type="presParOf" srcId="{C59F5865-3082-4DD5-A30A-6CEA8C1EF197}" destId="{241C4518-044D-4297-830F-DED4DEC742D6}" srcOrd="0" destOrd="0" presId="urn:microsoft.com/office/officeart/2018/5/layout/IconCircleLabelList"/>
    <dgm:cxn modelId="{96957C27-441F-4B67-8A6A-374ED69C944E}" type="presParOf" srcId="{C59F5865-3082-4DD5-A30A-6CEA8C1EF197}" destId="{B7D7E59B-4E6A-43E3-B819-729C5AC40F61}" srcOrd="1" destOrd="0" presId="urn:microsoft.com/office/officeart/2018/5/layout/IconCircleLabelList"/>
    <dgm:cxn modelId="{DB9D004E-2421-4782-BEA4-82DB40AB9E82}" type="presParOf" srcId="{C59F5865-3082-4DD5-A30A-6CEA8C1EF197}" destId="{CF9136A4-DAB5-4AA4-AAB0-21C063C76F28}" srcOrd="2" destOrd="0" presId="urn:microsoft.com/office/officeart/2018/5/layout/IconCircleLabelList"/>
    <dgm:cxn modelId="{C3737488-4202-49A0-81C9-DD1CF123A4EB}" type="presParOf" srcId="{C59F5865-3082-4DD5-A30A-6CEA8C1EF197}" destId="{5D522320-BD1B-4AD9-9B00-BAE11BC9DDBC}" srcOrd="3" destOrd="0" presId="urn:microsoft.com/office/officeart/2018/5/layout/IconCircleLabelList"/>
    <dgm:cxn modelId="{01AC033B-77C7-43C7-9C17-55E8B49E5F77}" type="presParOf" srcId="{57E4CD76-881F-4BE4-B406-742C101E974F}" destId="{49D66607-A157-48F8-8B0C-8F16B1009684}" srcOrd="3" destOrd="0" presId="urn:microsoft.com/office/officeart/2018/5/layout/IconCircleLabelList"/>
    <dgm:cxn modelId="{5FD6C5A6-D272-470A-8E1F-D71552A5DFAE}" type="presParOf" srcId="{57E4CD76-881F-4BE4-B406-742C101E974F}" destId="{F1639C3D-9139-4715-90DC-93EA22D67733}" srcOrd="4" destOrd="0" presId="urn:microsoft.com/office/officeart/2018/5/layout/IconCircleLabelList"/>
    <dgm:cxn modelId="{AD979E71-21FA-4A03-95B3-9FB4AB35AC29}" type="presParOf" srcId="{F1639C3D-9139-4715-90DC-93EA22D67733}" destId="{D8619F79-539D-415C-AC3D-DE63A940704D}" srcOrd="0" destOrd="0" presId="urn:microsoft.com/office/officeart/2018/5/layout/IconCircleLabelList"/>
    <dgm:cxn modelId="{95EF13E9-D294-4099-A30F-824FBF48D462}" type="presParOf" srcId="{F1639C3D-9139-4715-90DC-93EA22D67733}" destId="{5773476C-9839-459F-9913-1B45727E64F4}" srcOrd="1" destOrd="0" presId="urn:microsoft.com/office/officeart/2018/5/layout/IconCircleLabelList"/>
    <dgm:cxn modelId="{C024D56E-2373-4575-9EE1-F1675A09004B}" type="presParOf" srcId="{F1639C3D-9139-4715-90DC-93EA22D67733}" destId="{78980C18-2B0C-4F46-8C25-CBF7F1938D94}" srcOrd="2" destOrd="0" presId="urn:microsoft.com/office/officeart/2018/5/layout/IconCircleLabelList"/>
    <dgm:cxn modelId="{8DC6038E-DF4C-4DAC-9EBE-C6BA0EDF5E81}" type="presParOf" srcId="{F1639C3D-9139-4715-90DC-93EA22D67733}" destId="{65B1EFCA-AEA6-485B-BF36-9DBC4550EE47}" srcOrd="3" destOrd="0" presId="urn:microsoft.com/office/officeart/2018/5/layout/IconCircleLabelList"/>
    <dgm:cxn modelId="{B4F9D4ED-F494-41C4-A978-F53E4660AC4F}" type="presParOf" srcId="{57E4CD76-881F-4BE4-B406-742C101E974F}" destId="{022AD987-D5D7-4011-9A11-C536E7221D11}" srcOrd="5" destOrd="0" presId="urn:microsoft.com/office/officeart/2018/5/layout/IconCircleLabelList"/>
    <dgm:cxn modelId="{56F957E0-0661-46F1-9CB1-D94F71E064B3}" type="presParOf" srcId="{57E4CD76-881F-4BE4-B406-742C101E974F}" destId="{FA7CA26F-4E2E-4EB4-BD88-24AEC26E0E66}" srcOrd="6" destOrd="0" presId="urn:microsoft.com/office/officeart/2018/5/layout/IconCircleLabelList"/>
    <dgm:cxn modelId="{0BA7B443-ADF6-491C-BB41-EFDB643EB627}" type="presParOf" srcId="{FA7CA26F-4E2E-4EB4-BD88-24AEC26E0E66}" destId="{7247B2F6-7482-43D7-B4D6-5FB8FF2B9CCB}" srcOrd="0" destOrd="0" presId="urn:microsoft.com/office/officeart/2018/5/layout/IconCircleLabelList"/>
    <dgm:cxn modelId="{3874DBEF-FABB-4770-89B9-606CA0F7132C}" type="presParOf" srcId="{FA7CA26F-4E2E-4EB4-BD88-24AEC26E0E66}" destId="{A2B40908-CFE6-4139-A529-15F7290AF050}" srcOrd="1" destOrd="0" presId="urn:microsoft.com/office/officeart/2018/5/layout/IconCircleLabelList"/>
    <dgm:cxn modelId="{48FA559A-C8B7-43C4-ADD0-0B5B294A8A2D}" type="presParOf" srcId="{FA7CA26F-4E2E-4EB4-BD88-24AEC26E0E66}" destId="{65441D2A-D5BF-49BF-A4CE-AD54377D40C2}" srcOrd="2" destOrd="0" presId="urn:microsoft.com/office/officeart/2018/5/layout/IconCircleLabelList"/>
    <dgm:cxn modelId="{636F4B3D-396C-484F-A22B-7F6B8E46C135}" type="presParOf" srcId="{FA7CA26F-4E2E-4EB4-BD88-24AEC26E0E66}" destId="{B8A7B9B7-127F-4258-BC1D-1EA85BD31556}" srcOrd="3" destOrd="0" presId="urn:microsoft.com/office/officeart/2018/5/layout/IconCircleLabelList"/>
    <dgm:cxn modelId="{E35E37B5-6896-41B6-BD0D-054653A890C5}" type="presParOf" srcId="{57E4CD76-881F-4BE4-B406-742C101E974F}" destId="{2A8107DB-AC01-4957-9A0D-6B3070FAB9FB}" srcOrd="7" destOrd="0" presId="urn:microsoft.com/office/officeart/2018/5/layout/IconCircleLabelList"/>
    <dgm:cxn modelId="{36FC9D46-90F2-45DB-BEFC-297F63FC4948}" type="presParOf" srcId="{57E4CD76-881F-4BE4-B406-742C101E974F}" destId="{FDEFE223-4F2D-484D-B381-2BC1B6E6E527}" srcOrd="8" destOrd="0" presId="urn:microsoft.com/office/officeart/2018/5/layout/IconCircleLabelList"/>
    <dgm:cxn modelId="{DB114224-1F63-400D-81A8-4BDB7304EEAB}" type="presParOf" srcId="{FDEFE223-4F2D-484D-B381-2BC1B6E6E527}" destId="{44633C94-0ABF-43A5-8BA5-B646A849BBA3}" srcOrd="0" destOrd="0" presId="urn:microsoft.com/office/officeart/2018/5/layout/IconCircleLabelList"/>
    <dgm:cxn modelId="{C0986785-38C9-4805-9B8B-68CAEC443FAC}" type="presParOf" srcId="{FDEFE223-4F2D-484D-B381-2BC1B6E6E527}" destId="{0605BC82-790F-4D7F-93A3-54C93C88F65B}" srcOrd="1" destOrd="0" presId="urn:microsoft.com/office/officeart/2018/5/layout/IconCircleLabelList"/>
    <dgm:cxn modelId="{0B692247-04A5-4B68-A1E3-6C73938DB604}" type="presParOf" srcId="{FDEFE223-4F2D-484D-B381-2BC1B6E6E527}" destId="{2E066B85-011A-4289-867E-2DFE4188CD5D}" srcOrd="2" destOrd="0" presId="urn:microsoft.com/office/officeart/2018/5/layout/IconCircleLabelList"/>
    <dgm:cxn modelId="{C5F53CA1-545F-41F7-BB68-612078FC06FF}" type="presParOf" srcId="{FDEFE223-4F2D-484D-B381-2BC1B6E6E527}" destId="{F1A50A18-5EDA-4FF7-A1D4-A84B1CEF285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F971DB-1328-4EF5-8893-2502512E28DD}" type="doc">
      <dgm:prSet loTypeId="urn:microsoft.com/office/officeart/2005/8/layout/hChevron3" loCatId="process" qsTypeId="urn:microsoft.com/office/officeart/2005/8/quickstyle/simple1" qsCatId="simple" csTypeId="urn:microsoft.com/office/officeart/2005/8/colors/accent1_2" csCatId="accent1"/>
      <dgm:spPr/>
      <dgm:t>
        <a:bodyPr/>
        <a:lstStyle/>
        <a:p>
          <a:endParaRPr lang="en-US"/>
        </a:p>
      </dgm:t>
    </dgm:pt>
    <dgm:pt modelId="{07305356-40EC-4825-9E5C-68DDCC94FE88}">
      <dgm:prSet/>
      <dgm:spPr/>
      <dgm:t>
        <a:bodyPr/>
        <a:lstStyle/>
        <a:p>
          <a:r>
            <a:rPr lang="en-US"/>
            <a:t>Utilizing publicly available information provided by Kaggle, can a team of Data Scientists &amp; Analysts effectively predict or determine anomalies that can help facilitate the decision-making processes of Netflix’s business operation organizations? </a:t>
          </a:r>
        </a:p>
      </dgm:t>
    </dgm:pt>
    <dgm:pt modelId="{EE9C1CAF-7312-4F4B-8AC1-88A125BB3982}" type="parTrans" cxnId="{3160390A-04B7-4D95-ADED-FA77095639AC}">
      <dgm:prSet/>
      <dgm:spPr/>
      <dgm:t>
        <a:bodyPr/>
        <a:lstStyle/>
        <a:p>
          <a:endParaRPr lang="en-US"/>
        </a:p>
      </dgm:t>
    </dgm:pt>
    <dgm:pt modelId="{3B8BA4C4-5817-4E0A-9F00-286B0D3BFE83}" type="sibTrans" cxnId="{3160390A-04B7-4D95-ADED-FA77095639AC}">
      <dgm:prSet/>
      <dgm:spPr/>
      <dgm:t>
        <a:bodyPr/>
        <a:lstStyle/>
        <a:p>
          <a:endParaRPr lang="en-US"/>
        </a:p>
      </dgm:t>
    </dgm:pt>
    <dgm:pt modelId="{D781871D-8861-40C1-918E-6BC497D2CD06}">
      <dgm:prSet/>
      <dgm:spPr/>
      <dgm:t>
        <a:bodyPr/>
        <a:lstStyle/>
        <a:p>
          <a:r>
            <a:rPr lang="en-US"/>
            <a:t>Desired Goals:</a:t>
          </a:r>
        </a:p>
      </dgm:t>
    </dgm:pt>
    <dgm:pt modelId="{80C1CFEC-542B-4B74-9F49-52A123ECA5EC}" type="parTrans" cxnId="{32E6E615-6453-427F-AE4E-7FA1B41C2050}">
      <dgm:prSet/>
      <dgm:spPr/>
      <dgm:t>
        <a:bodyPr/>
        <a:lstStyle/>
        <a:p>
          <a:endParaRPr lang="en-US"/>
        </a:p>
      </dgm:t>
    </dgm:pt>
    <dgm:pt modelId="{92B266E8-405E-46BD-8FE2-50C55CB58C06}" type="sibTrans" cxnId="{32E6E615-6453-427F-AE4E-7FA1B41C2050}">
      <dgm:prSet/>
      <dgm:spPr/>
      <dgm:t>
        <a:bodyPr/>
        <a:lstStyle/>
        <a:p>
          <a:endParaRPr lang="en-US"/>
        </a:p>
      </dgm:t>
    </dgm:pt>
    <dgm:pt modelId="{DC18D874-8792-4CED-A31A-A4A59E933CA3}">
      <dgm:prSet/>
      <dgm:spPr/>
      <dgm:t>
        <a:bodyPr/>
        <a:lstStyle/>
        <a:p>
          <a:r>
            <a:rPr lang="en-US"/>
            <a:t>Generate more revenue through increased userbase </a:t>
          </a:r>
        </a:p>
      </dgm:t>
    </dgm:pt>
    <dgm:pt modelId="{74952862-80AB-4910-BC7F-08B6D3F9025C}" type="parTrans" cxnId="{30D70278-ECA5-4933-9E44-6CDC1FC14B26}">
      <dgm:prSet/>
      <dgm:spPr/>
      <dgm:t>
        <a:bodyPr/>
        <a:lstStyle/>
        <a:p>
          <a:endParaRPr lang="en-US"/>
        </a:p>
      </dgm:t>
    </dgm:pt>
    <dgm:pt modelId="{60D5FA99-F8D7-47F4-8F90-C88E56C59F6C}" type="sibTrans" cxnId="{30D70278-ECA5-4933-9E44-6CDC1FC14B26}">
      <dgm:prSet/>
      <dgm:spPr/>
      <dgm:t>
        <a:bodyPr/>
        <a:lstStyle/>
        <a:p>
          <a:endParaRPr lang="en-US"/>
        </a:p>
      </dgm:t>
    </dgm:pt>
    <dgm:pt modelId="{060FDBD5-FFD0-4E88-A8A6-236C7BFCB367}">
      <dgm:prSet/>
      <dgm:spPr/>
      <dgm:t>
        <a:bodyPr/>
        <a:lstStyle/>
        <a:p>
          <a:r>
            <a:rPr lang="en-US"/>
            <a:t>Expand market share in the streaming industry for Netflix by including audience-approved titles</a:t>
          </a:r>
        </a:p>
      </dgm:t>
    </dgm:pt>
    <dgm:pt modelId="{9DA256C7-4358-4D0C-A295-713D29562107}" type="parTrans" cxnId="{2595F331-BF39-4599-A34B-828DF9A87443}">
      <dgm:prSet/>
      <dgm:spPr/>
      <dgm:t>
        <a:bodyPr/>
        <a:lstStyle/>
        <a:p>
          <a:endParaRPr lang="en-US"/>
        </a:p>
      </dgm:t>
    </dgm:pt>
    <dgm:pt modelId="{7C6DE74C-CDEC-412C-AEA2-BA7453ACD12D}" type="sibTrans" cxnId="{2595F331-BF39-4599-A34B-828DF9A87443}">
      <dgm:prSet/>
      <dgm:spPr/>
      <dgm:t>
        <a:bodyPr/>
        <a:lstStyle/>
        <a:p>
          <a:endParaRPr lang="en-US"/>
        </a:p>
      </dgm:t>
    </dgm:pt>
    <dgm:pt modelId="{1D79715D-FFBF-D64E-89F0-1F66E7E10403}" type="pres">
      <dgm:prSet presAssocID="{E6F971DB-1328-4EF5-8893-2502512E28DD}" presName="Name0" presStyleCnt="0">
        <dgm:presLayoutVars>
          <dgm:dir/>
          <dgm:resizeHandles val="exact"/>
        </dgm:presLayoutVars>
      </dgm:prSet>
      <dgm:spPr/>
    </dgm:pt>
    <dgm:pt modelId="{44511FAF-2571-CC4B-8793-905AE94A5782}" type="pres">
      <dgm:prSet presAssocID="{07305356-40EC-4825-9E5C-68DDCC94FE88}" presName="parAndChTx" presStyleLbl="node1" presStyleIdx="0" presStyleCnt="2">
        <dgm:presLayoutVars>
          <dgm:bulletEnabled val="1"/>
        </dgm:presLayoutVars>
      </dgm:prSet>
      <dgm:spPr/>
    </dgm:pt>
    <dgm:pt modelId="{1634C919-9F20-6C4D-A4E2-FDB667B61C36}" type="pres">
      <dgm:prSet presAssocID="{3B8BA4C4-5817-4E0A-9F00-286B0D3BFE83}" presName="parAndChSpace" presStyleCnt="0"/>
      <dgm:spPr/>
    </dgm:pt>
    <dgm:pt modelId="{9B5BA29B-86DD-5D49-BB0F-1C1500AE7851}" type="pres">
      <dgm:prSet presAssocID="{D781871D-8861-40C1-918E-6BC497D2CD06}" presName="parAndChTx" presStyleLbl="node1" presStyleIdx="1" presStyleCnt="2">
        <dgm:presLayoutVars>
          <dgm:bulletEnabled val="1"/>
        </dgm:presLayoutVars>
      </dgm:prSet>
      <dgm:spPr/>
    </dgm:pt>
  </dgm:ptLst>
  <dgm:cxnLst>
    <dgm:cxn modelId="{3160390A-04B7-4D95-ADED-FA77095639AC}" srcId="{E6F971DB-1328-4EF5-8893-2502512E28DD}" destId="{07305356-40EC-4825-9E5C-68DDCC94FE88}" srcOrd="0" destOrd="0" parTransId="{EE9C1CAF-7312-4F4B-8AC1-88A125BB3982}" sibTransId="{3B8BA4C4-5817-4E0A-9F00-286B0D3BFE83}"/>
    <dgm:cxn modelId="{32E6E615-6453-427F-AE4E-7FA1B41C2050}" srcId="{E6F971DB-1328-4EF5-8893-2502512E28DD}" destId="{D781871D-8861-40C1-918E-6BC497D2CD06}" srcOrd="1" destOrd="0" parTransId="{80C1CFEC-542B-4B74-9F49-52A123ECA5EC}" sibTransId="{92B266E8-405E-46BD-8FE2-50C55CB58C06}"/>
    <dgm:cxn modelId="{2595F331-BF39-4599-A34B-828DF9A87443}" srcId="{D781871D-8861-40C1-918E-6BC497D2CD06}" destId="{060FDBD5-FFD0-4E88-A8A6-236C7BFCB367}" srcOrd="1" destOrd="0" parTransId="{9DA256C7-4358-4D0C-A295-713D29562107}" sibTransId="{7C6DE74C-CDEC-412C-AEA2-BA7453ACD12D}"/>
    <dgm:cxn modelId="{107F3D3D-D23A-D54F-ACF9-D5A492EAC10E}" type="presOf" srcId="{07305356-40EC-4825-9E5C-68DDCC94FE88}" destId="{44511FAF-2571-CC4B-8793-905AE94A5782}" srcOrd="0" destOrd="0" presId="urn:microsoft.com/office/officeart/2005/8/layout/hChevron3"/>
    <dgm:cxn modelId="{C4261E4A-BC78-9546-A1A0-F65C92F9328D}" type="presOf" srcId="{D781871D-8861-40C1-918E-6BC497D2CD06}" destId="{9B5BA29B-86DD-5D49-BB0F-1C1500AE7851}" srcOrd="0" destOrd="0" presId="urn:microsoft.com/office/officeart/2005/8/layout/hChevron3"/>
    <dgm:cxn modelId="{F7F5BD5C-D102-774A-A78D-8A2AC74525C8}" type="presOf" srcId="{060FDBD5-FFD0-4E88-A8A6-236C7BFCB367}" destId="{9B5BA29B-86DD-5D49-BB0F-1C1500AE7851}" srcOrd="0" destOrd="2" presId="urn:microsoft.com/office/officeart/2005/8/layout/hChevron3"/>
    <dgm:cxn modelId="{30D70278-ECA5-4933-9E44-6CDC1FC14B26}" srcId="{D781871D-8861-40C1-918E-6BC497D2CD06}" destId="{DC18D874-8792-4CED-A31A-A4A59E933CA3}" srcOrd="0" destOrd="0" parTransId="{74952862-80AB-4910-BC7F-08B6D3F9025C}" sibTransId="{60D5FA99-F8D7-47F4-8F90-C88E56C59F6C}"/>
    <dgm:cxn modelId="{22746AA7-958F-2443-B350-48E554FC33C2}" type="presOf" srcId="{E6F971DB-1328-4EF5-8893-2502512E28DD}" destId="{1D79715D-FFBF-D64E-89F0-1F66E7E10403}" srcOrd="0" destOrd="0" presId="urn:microsoft.com/office/officeart/2005/8/layout/hChevron3"/>
    <dgm:cxn modelId="{F9B29CB8-1B8C-A944-A6CC-0504857C0F95}" type="presOf" srcId="{DC18D874-8792-4CED-A31A-A4A59E933CA3}" destId="{9B5BA29B-86DD-5D49-BB0F-1C1500AE7851}" srcOrd="0" destOrd="1" presId="urn:microsoft.com/office/officeart/2005/8/layout/hChevron3"/>
    <dgm:cxn modelId="{1B246FDB-CBBD-5749-AFC5-9A803CAD236F}" type="presParOf" srcId="{1D79715D-FFBF-D64E-89F0-1F66E7E10403}" destId="{44511FAF-2571-CC4B-8793-905AE94A5782}" srcOrd="0" destOrd="0" presId="urn:microsoft.com/office/officeart/2005/8/layout/hChevron3"/>
    <dgm:cxn modelId="{08B94CAA-30B3-DA49-BC7D-C8A8390DD236}" type="presParOf" srcId="{1D79715D-FFBF-D64E-89F0-1F66E7E10403}" destId="{1634C919-9F20-6C4D-A4E2-FDB667B61C36}" srcOrd="1" destOrd="0" presId="urn:microsoft.com/office/officeart/2005/8/layout/hChevron3"/>
    <dgm:cxn modelId="{56DEF19F-6B65-CD40-9AE9-74DDA61222D9}" type="presParOf" srcId="{1D79715D-FFBF-D64E-89F0-1F66E7E10403}" destId="{9B5BA29B-86DD-5D49-BB0F-1C1500AE7851}" srcOrd="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F3F6AA-3D20-4DC0-8469-118F6B14FBD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1B2BFB1-2959-4FA0-9D9D-3A95DA69B753}">
      <dgm:prSet/>
      <dgm:spPr/>
      <dgm:t>
        <a:bodyPr/>
        <a:lstStyle/>
        <a:p>
          <a:pPr>
            <a:lnSpc>
              <a:spcPct val="100000"/>
            </a:lnSpc>
          </a:pPr>
          <a:r>
            <a:rPr lang="en-US"/>
            <a:t>Our combined data set has 20 attributes, and over 180,000 rows of data.</a:t>
          </a:r>
        </a:p>
      </dgm:t>
    </dgm:pt>
    <dgm:pt modelId="{C3F91879-2B27-4F5D-8FFB-660E93890341}" type="parTrans" cxnId="{4AD122C9-F11C-4191-B4D0-0BCE4A6AF507}">
      <dgm:prSet/>
      <dgm:spPr/>
      <dgm:t>
        <a:bodyPr/>
        <a:lstStyle/>
        <a:p>
          <a:endParaRPr lang="en-US"/>
        </a:p>
      </dgm:t>
    </dgm:pt>
    <dgm:pt modelId="{6C9CF231-B5A5-440C-9F4D-48B074E137F9}" type="sibTrans" cxnId="{4AD122C9-F11C-4191-B4D0-0BCE4A6AF507}">
      <dgm:prSet/>
      <dgm:spPr/>
      <dgm:t>
        <a:bodyPr/>
        <a:lstStyle/>
        <a:p>
          <a:endParaRPr lang="en-US"/>
        </a:p>
      </dgm:t>
    </dgm:pt>
    <dgm:pt modelId="{81B543FE-BFB1-4FAE-BC02-E6CA100031F0}">
      <dgm:prSet/>
      <dgm:spPr/>
      <dgm:t>
        <a:bodyPr/>
        <a:lstStyle/>
        <a:p>
          <a:pPr>
            <a:lnSpc>
              <a:spcPct val="100000"/>
            </a:lnSpc>
          </a:pPr>
          <a:r>
            <a:rPr lang="en-US"/>
            <a:t>Data types: The prevalent datatypes we have in our data sets are either numerical or character datatypes</a:t>
          </a:r>
        </a:p>
      </dgm:t>
    </dgm:pt>
    <dgm:pt modelId="{ED93E1CB-223A-4389-B933-3D71495B7839}" type="parTrans" cxnId="{D2576FD1-3AAF-42E1-AA2D-E206FD41577A}">
      <dgm:prSet/>
      <dgm:spPr/>
      <dgm:t>
        <a:bodyPr/>
        <a:lstStyle/>
        <a:p>
          <a:endParaRPr lang="en-US"/>
        </a:p>
      </dgm:t>
    </dgm:pt>
    <dgm:pt modelId="{F9AAE85B-BD93-4CD8-B32D-BF5FC7199A9F}" type="sibTrans" cxnId="{D2576FD1-3AAF-42E1-AA2D-E206FD41577A}">
      <dgm:prSet/>
      <dgm:spPr/>
      <dgm:t>
        <a:bodyPr/>
        <a:lstStyle/>
        <a:p>
          <a:endParaRPr lang="en-US"/>
        </a:p>
      </dgm:t>
    </dgm:pt>
    <dgm:pt modelId="{8328CC30-DDF5-41EF-94BB-F417BFDD16F0}">
      <dgm:prSet/>
      <dgm:spPr/>
      <dgm:t>
        <a:bodyPr/>
        <a:lstStyle/>
        <a:p>
          <a:pPr>
            <a:lnSpc>
              <a:spcPct val="100000"/>
            </a:lnSpc>
          </a:pPr>
          <a:r>
            <a:rPr lang="en-US"/>
            <a:t>Conversion will be needed to aggregated data</a:t>
          </a:r>
        </a:p>
      </dgm:t>
    </dgm:pt>
    <dgm:pt modelId="{CAD4D7F4-83D5-4750-A523-98AB67F4496B}" type="parTrans" cxnId="{68FFA349-FDB2-4815-A3E5-1D69A5A1DCD9}">
      <dgm:prSet/>
      <dgm:spPr/>
      <dgm:t>
        <a:bodyPr/>
        <a:lstStyle/>
        <a:p>
          <a:endParaRPr lang="en-US"/>
        </a:p>
      </dgm:t>
    </dgm:pt>
    <dgm:pt modelId="{AA3D2AD8-B2E7-4606-B613-D9FBB05341C9}" type="sibTrans" cxnId="{68FFA349-FDB2-4815-A3E5-1D69A5A1DCD9}">
      <dgm:prSet/>
      <dgm:spPr/>
      <dgm:t>
        <a:bodyPr/>
        <a:lstStyle/>
        <a:p>
          <a:endParaRPr lang="en-US"/>
        </a:p>
      </dgm:t>
    </dgm:pt>
    <dgm:pt modelId="{75F132CE-DE9F-4B7F-B91E-FB9EF0056A86}" type="pres">
      <dgm:prSet presAssocID="{48F3F6AA-3D20-4DC0-8469-118F6B14FBD1}" presName="root" presStyleCnt="0">
        <dgm:presLayoutVars>
          <dgm:dir/>
          <dgm:resizeHandles val="exact"/>
        </dgm:presLayoutVars>
      </dgm:prSet>
      <dgm:spPr/>
    </dgm:pt>
    <dgm:pt modelId="{7047EAD0-BFE3-456F-ADCD-79A301FF1BAF}" type="pres">
      <dgm:prSet presAssocID="{31B2BFB1-2959-4FA0-9D9D-3A95DA69B753}" presName="compNode" presStyleCnt="0"/>
      <dgm:spPr/>
    </dgm:pt>
    <dgm:pt modelId="{033F15D7-8827-4773-9DE4-438C6534A28C}" type="pres">
      <dgm:prSet presAssocID="{31B2BFB1-2959-4FA0-9D9D-3A95DA69B753}" presName="bgRect" presStyleLbl="bgShp" presStyleIdx="0" presStyleCnt="3"/>
      <dgm:spPr/>
    </dgm:pt>
    <dgm:pt modelId="{55BDC99C-54B5-4B81-8B98-B2EE3E43907F}" type="pres">
      <dgm:prSet presAssocID="{31B2BFB1-2959-4FA0-9D9D-3A95DA69B75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ext>
      </dgm:extLst>
    </dgm:pt>
    <dgm:pt modelId="{A87EFED7-8A92-4203-AEA9-F94B84D87F73}" type="pres">
      <dgm:prSet presAssocID="{31B2BFB1-2959-4FA0-9D9D-3A95DA69B753}" presName="spaceRect" presStyleCnt="0"/>
      <dgm:spPr/>
    </dgm:pt>
    <dgm:pt modelId="{5FF2778D-55D1-49B6-8B16-47CD99B00E17}" type="pres">
      <dgm:prSet presAssocID="{31B2BFB1-2959-4FA0-9D9D-3A95DA69B753}" presName="parTx" presStyleLbl="revTx" presStyleIdx="0" presStyleCnt="3">
        <dgm:presLayoutVars>
          <dgm:chMax val="0"/>
          <dgm:chPref val="0"/>
        </dgm:presLayoutVars>
      </dgm:prSet>
      <dgm:spPr/>
    </dgm:pt>
    <dgm:pt modelId="{854A15AF-640A-4FE5-B97B-573CD34D6C83}" type="pres">
      <dgm:prSet presAssocID="{6C9CF231-B5A5-440C-9F4D-48B074E137F9}" presName="sibTrans" presStyleCnt="0"/>
      <dgm:spPr/>
    </dgm:pt>
    <dgm:pt modelId="{789FCC63-F967-4033-9554-FFFA9C561B64}" type="pres">
      <dgm:prSet presAssocID="{81B543FE-BFB1-4FAE-BC02-E6CA100031F0}" presName="compNode" presStyleCnt="0"/>
      <dgm:spPr/>
    </dgm:pt>
    <dgm:pt modelId="{744BE0FF-BC71-4950-8398-980079D42418}" type="pres">
      <dgm:prSet presAssocID="{81B543FE-BFB1-4FAE-BC02-E6CA100031F0}" presName="bgRect" presStyleLbl="bgShp" presStyleIdx="1" presStyleCnt="3"/>
      <dgm:spPr/>
    </dgm:pt>
    <dgm:pt modelId="{016BD5C6-1160-4D72-ACE1-E4C81C756567}" type="pres">
      <dgm:prSet presAssocID="{81B543FE-BFB1-4FAE-BC02-E6CA100031F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34A49B87-25E9-441F-A811-1CF0826517B6}" type="pres">
      <dgm:prSet presAssocID="{81B543FE-BFB1-4FAE-BC02-E6CA100031F0}" presName="spaceRect" presStyleCnt="0"/>
      <dgm:spPr/>
    </dgm:pt>
    <dgm:pt modelId="{0E6D242F-BF0C-4BAD-9D8F-6C2315C51AE7}" type="pres">
      <dgm:prSet presAssocID="{81B543FE-BFB1-4FAE-BC02-E6CA100031F0}" presName="parTx" presStyleLbl="revTx" presStyleIdx="1" presStyleCnt="3">
        <dgm:presLayoutVars>
          <dgm:chMax val="0"/>
          <dgm:chPref val="0"/>
        </dgm:presLayoutVars>
      </dgm:prSet>
      <dgm:spPr/>
    </dgm:pt>
    <dgm:pt modelId="{48260047-69ED-4887-94EC-F2E8D70B1569}" type="pres">
      <dgm:prSet presAssocID="{F9AAE85B-BD93-4CD8-B32D-BF5FC7199A9F}" presName="sibTrans" presStyleCnt="0"/>
      <dgm:spPr/>
    </dgm:pt>
    <dgm:pt modelId="{CE797FFD-B75F-4C9C-9104-F19F816EB28A}" type="pres">
      <dgm:prSet presAssocID="{8328CC30-DDF5-41EF-94BB-F417BFDD16F0}" presName="compNode" presStyleCnt="0"/>
      <dgm:spPr/>
    </dgm:pt>
    <dgm:pt modelId="{DE4B2897-0023-4E5B-8CE2-199FE54BFEFB}" type="pres">
      <dgm:prSet presAssocID="{8328CC30-DDF5-41EF-94BB-F417BFDD16F0}" presName="bgRect" presStyleLbl="bgShp" presStyleIdx="2" presStyleCnt="3"/>
      <dgm:spPr/>
    </dgm:pt>
    <dgm:pt modelId="{6C495ACD-EA25-4DF1-874D-BEF1393C48F5}" type="pres">
      <dgm:prSet presAssocID="{8328CC30-DDF5-41EF-94BB-F417BFDD16F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2F944CAC-36E1-42D2-9043-633F64E4AED6}" type="pres">
      <dgm:prSet presAssocID="{8328CC30-DDF5-41EF-94BB-F417BFDD16F0}" presName="spaceRect" presStyleCnt="0"/>
      <dgm:spPr/>
    </dgm:pt>
    <dgm:pt modelId="{B1E8BAD6-08F4-4B12-9C0E-B80EF10085F5}" type="pres">
      <dgm:prSet presAssocID="{8328CC30-DDF5-41EF-94BB-F417BFDD16F0}" presName="parTx" presStyleLbl="revTx" presStyleIdx="2" presStyleCnt="3">
        <dgm:presLayoutVars>
          <dgm:chMax val="0"/>
          <dgm:chPref val="0"/>
        </dgm:presLayoutVars>
      </dgm:prSet>
      <dgm:spPr/>
    </dgm:pt>
  </dgm:ptLst>
  <dgm:cxnLst>
    <dgm:cxn modelId="{68FFA349-FDB2-4815-A3E5-1D69A5A1DCD9}" srcId="{48F3F6AA-3D20-4DC0-8469-118F6B14FBD1}" destId="{8328CC30-DDF5-41EF-94BB-F417BFDD16F0}" srcOrd="2" destOrd="0" parTransId="{CAD4D7F4-83D5-4750-A523-98AB67F4496B}" sibTransId="{AA3D2AD8-B2E7-4606-B613-D9FBB05341C9}"/>
    <dgm:cxn modelId="{16A57F66-1327-40C8-909B-11C57D40B53C}" type="presOf" srcId="{81B543FE-BFB1-4FAE-BC02-E6CA100031F0}" destId="{0E6D242F-BF0C-4BAD-9D8F-6C2315C51AE7}" srcOrd="0" destOrd="0" presId="urn:microsoft.com/office/officeart/2018/2/layout/IconVerticalSolidList"/>
    <dgm:cxn modelId="{C712D984-A38E-4DD3-8EF2-3E38C92B7216}" type="presOf" srcId="{48F3F6AA-3D20-4DC0-8469-118F6B14FBD1}" destId="{75F132CE-DE9F-4B7F-B91E-FB9EF0056A86}" srcOrd="0" destOrd="0" presId="urn:microsoft.com/office/officeart/2018/2/layout/IconVerticalSolidList"/>
    <dgm:cxn modelId="{4AD122C9-F11C-4191-B4D0-0BCE4A6AF507}" srcId="{48F3F6AA-3D20-4DC0-8469-118F6B14FBD1}" destId="{31B2BFB1-2959-4FA0-9D9D-3A95DA69B753}" srcOrd="0" destOrd="0" parTransId="{C3F91879-2B27-4F5D-8FFB-660E93890341}" sibTransId="{6C9CF231-B5A5-440C-9F4D-48B074E137F9}"/>
    <dgm:cxn modelId="{379995CC-4EDD-467C-8935-86A85B9FE3AC}" type="presOf" srcId="{8328CC30-DDF5-41EF-94BB-F417BFDD16F0}" destId="{B1E8BAD6-08F4-4B12-9C0E-B80EF10085F5}" srcOrd="0" destOrd="0" presId="urn:microsoft.com/office/officeart/2018/2/layout/IconVerticalSolidList"/>
    <dgm:cxn modelId="{D2576FD1-3AAF-42E1-AA2D-E206FD41577A}" srcId="{48F3F6AA-3D20-4DC0-8469-118F6B14FBD1}" destId="{81B543FE-BFB1-4FAE-BC02-E6CA100031F0}" srcOrd="1" destOrd="0" parTransId="{ED93E1CB-223A-4389-B933-3D71495B7839}" sibTransId="{F9AAE85B-BD93-4CD8-B32D-BF5FC7199A9F}"/>
    <dgm:cxn modelId="{FF4110DA-8265-4CE4-BF13-659228870CF8}" type="presOf" srcId="{31B2BFB1-2959-4FA0-9D9D-3A95DA69B753}" destId="{5FF2778D-55D1-49B6-8B16-47CD99B00E17}" srcOrd="0" destOrd="0" presId="urn:microsoft.com/office/officeart/2018/2/layout/IconVerticalSolidList"/>
    <dgm:cxn modelId="{1AD3F669-2B8E-40FB-9CFE-E714D1371524}" type="presParOf" srcId="{75F132CE-DE9F-4B7F-B91E-FB9EF0056A86}" destId="{7047EAD0-BFE3-456F-ADCD-79A301FF1BAF}" srcOrd="0" destOrd="0" presId="urn:microsoft.com/office/officeart/2018/2/layout/IconVerticalSolidList"/>
    <dgm:cxn modelId="{46EC5ACD-4921-44BD-B77A-D59CD0DF07A8}" type="presParOf" srcId="{7047EAD0-BFE3-456F-ADCD-79A301FF1BAF}" destId="{033F15D7-8827-4773-9DE4-438C6534A28C}" srcOrd="0" destOrd="0" presId="urn:microsoft.com/office/officeart/2018/2/layout/IconVerticalSolidList"/>
    <dgm:cxn modelId="{C3687449-F512-44B6-946A-B48D237CC2ED}" type="presParOf" srcId="{7047EAD0-BFE3-456F-ADCD-79A301FF1BAF}" destId="{55BDC99C-54B5-4B81-8B98-B2EE3E43907F}" srcOrd="1" destOrd="0" presId="urn:microsoft.com/office/officeart/2018/2/layout/IconVerticalSolidList"/>
    <dgm:cxn modelId="{399C896E-10A0-4796-A4F7-B8E4A12B65C0}" type="presParOf" srcId="{7047EAD0-BFE3-456F-ADCD-79A301FF1BAF}" destId="{A87EFED7-8A92-4203-AEA9-F94B84D87F73}" srcOrd="2" destOrd="0" presId="urn:microsoft.com/office/officeart/2018/2/layout/IconVerticalSolidList"/>
    <dgm:cxn modelId="{CA94EA35-04B0-46CD-BD96-62C650B7BEC2}" type="presParOf" srcId="{7047EAD0-BFE3-456F-ADCD-79A301FF1BAF}" destId="{5FF2778D-55D1-49B6-8B16-47CD99B00E17}" srcOrd="3" destOrd="0" presId="urn:microsoft.com/office/officeart/2018/2/layout/IconVerticalSolidList"/>
    <dgm:cxn modelId="{9D2BE36C-6CC8-401D-B919-139B7D64B0BD}" type="presParOf" srcId="{75F132CE-DE9F-4B7F-B91E-FB9EF0056A86}" destId="{854A15AF-640A-4FE5-B97B-573CD34D6C83}" srcOrd="1" destOrd="0" presId="urn:microsoft.com/office/officeart/2018/2/layout/IconVerticalSolidList"/>
    <dgm:cxn modelId="{3AF90AD7-3393-4CD0-8CCC-09C59627F531}" type="presParOf" srcId="{75F132CE-DE9F-4B7F-B91E-FB9EF0056A86}" destId="{789FCC63-F967-4033-9554-FFFA9C561B64}" srcOrd="2" destOrd="0" presId="urn:microsoft.com/office/officeart/2018/2/layout/IconVerticalSolidList"/>
    <dgm:cxn modelId="{D9CA5ADF-C73B-4AB3-AE4B-8691A0C5F505}" type="presParOf" srcId="{789FCC63-F967-4033-9554-FFFA9C561B64}" destId="{744BE0FF-BC71-4950-8398-980079D42418}" srcOrd="0" destOrd="0" presId="urn:microsoft.com/office/officeart/2018/2/layout/IconVerticalSolidList"/>
    <dgm:cxn modelId="{C56502B3-5D11-4209-B36A-51514918FF64}" type="presParOf" srcId="{789FCC63-F967-4033-9554-FFFA9C561B64}" destId="{016BD5C6-1160-4D72-ACE1-E4C81C756567}" srcOrd="1" destOrd="0" presId="urn:microsoft.com/office/officeart/2018/2/layout/IconVerticalSolidList"/>
    <dgm:cxn modelId="{60C6383D-2572-41E6-ACA9-1A99F329F8F7}" type="presParOf" srcId="{789FCC63-F967-4033-9554-FFFA9C561B64}" destId="{34A49B87-25E9-441F-A811-1CF0826517B6}" srcOrd="2" destOrd="0" presId="urn:microsoft.com/office/officeart/2018/2/layout/IconVerticalSolidList"/>
    <dgm:cxn modelId="{CFFF214F-B383-487D-8B59-67A02AD19384}" type="presParOf" srcId="{789FCC63-F967-4033-9554-FFFA9C561B64}" destId="{0E6D242F-BF0C-4BAD-9D8F-6C2315C51AE7}" srcOrd="3" destOrd="0" presId="urn:microsoft.com/office/officeart/2018/2/layout/IconVerticalSolidList"/>
    <dgm:cxn modelId="{F0F431F4-8E31-404D-AA5E-35444B6B6034}" type="presParOf" srcId="{75F132CE-DE9F-4B7F-B91E-FB9EF0056A86}" destId="{48260047-69ED-4887-94EC-F2E8D70B1569}" srcOrd="3" destOrd="0" presId="urn:microsoft.com/office/officeart/2018/2/layout/IconVerticalSolidList"/>
    <dgm:cxn modelId="{A1BF31C2-4FDB-40E1-9A07-34AA7670168A}" type="presParOf" srcId="{75F132CE-DE9F-4B7F-B91E-FB9EF0056A86}" destId="{CE797FFD-B75F-4C9C-9104-F19F816EB28A}" srcOrd="4" destOrd="0" presId="urn:microsoft.com/office/officeart/2018/2/layout/IconVerticalSolidList"/>
    <dgm:cxn modelId="{FD79A3D9-4166-4235-A1C3-2DE07531E7EE}" type="presParOf" srcId="{CE797FFD-B75F-4C9C-9104-F19F816EB28A}" destId="{DE4B2897-0023-4E5B-8CE2-199FE54BFEFB}" srcOrd="0" destOrd="0" presId="urn:microsoft.com/office/officeart/2018/2/layout/IconVerticalSolidList"/>
    <dgm:cxn modelId="{A27C3889-B578-47C3-A2F2-AAD3ECBE93D9}" type="presParOf" srcId="{CE797FFD-B75F-4C9C-9104-F19F816EB28A}" destId="{6C495ACD-EA25-4DF1-874D-BEF1393C48F5}" srcOrd="1" destOrd="0" presId="urn:microsoft.com/office/officeart/2018/2/layout/IconVerticalSolidList"/>
    <dgm:cxn modelId="{DE0A4084-264C-4E3E-8CD3-415E08480786}" type="presParOf" srcId="{CE797FFD-B75F-4C9C-9104-F19F816EB28A}" destId="{2F944CAC-36E1-42D2-9043-633F64E4AED6}" srcOrd="2" destOrd="0" presId="urn:microsoft.com/office/officeart/2018/2/layout/IconVerticalSolidList"/>
    <dgm:cxn modelId="{511AEE32-2690-4625-A5E1-EF74EFF1B7EC}" type="presParOf" srcId="{CE797FFD-B75F-4C9C-9104-F19F816EB28A}" destId="{B1E8BAD6-08F4-4B12-9C0E-B80EF10085F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138B89-8598-44AB-875E-6D4A9C236884}"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C0D60319-6694-44BE-8E78-1C5ED4DA5106}">
      <dgm:prSet/>
      <dgm:spPr/>
      <dgm:t>
        <a:bodyPr/>
        <a:lstStyle/>
        <a:p>
          <a:pPr>
            <a:defRPr b="1"/>
          </a:pPr>
          <a:r>
            <a:rPr lang="en-US" b="1"/>
            <a:t>What is the key leading indicator / metric of capturing a viewer’s attention:</a:t>
          </a:r>
          <a:endParaRPr lang="en-US"/>
        </a:p>
      </dgm:t>
    </dgm:pt>
    <dgm:pt modelId="{DD4A1014-23EC-4BA0-90AC-56579A416C21}" type="parTrans" cxnId="{A3100A5B-7B07-460E-B6F6-63C4A07D064B}">
      <dgm:prSet/>
      <dgm:spPr/>
      <dgm:t>
        <a:bodyPr/>
        <a:lstStyle/>
        <a:p>
          <a:endParaRPr lang="en-US"/>
        </a:p>
      </dgm:t>
    </dgm:pt>
    <dgm:pt modelId="{09103B38-7638-4873-9291-05EA69C52104}" type="sibTrans" cxnId="{A3100A5B-7B07-460E-B6F6-63C4A07D064B}">
      <dgm:prSet/>
      <dgm:spPr/>
      <dgm:t>
        <a:bodyPr/>
        <a:lstStyle/>
        <a:p>
          <a:endParaRPr lang="en-US"/>
        </a:p>
      </dgm:t>
    </dgm:pt>
    <dgm:pt modelId="{70F44866-8A51-4770-8E5A-5B70C54F8E9D}">
      <dgm:prSet/>
      <dgm:spPr/>
      <dgm:t>
        <a:bodyPr/>
        <a:lstStyle/>
        <a:p>
          <a:endParaRPr lang="en-US" dirty="0"/>
        </a:p>
      </dgm:t>
    </dgm:pt>
    <dgm:pt modelId="{347E293B-E245-488A-8488-65097186BF87}" type="parTrans" cxnId="{14C24018-39FA-4F2C-842E-9E660F15A1E1}">
      <dgm:prSet/>
      <dgm:spPr/>
      <dgm:t>
        <a:bodyPr/>
        <a:lstStyle/>
        <a:p>
          <a:endParaRPr lang="en-US"/>
        </a:p>
      </dgm:t>
    </dgm:pt>
    <dgm:pt modelId="{37D63438-5B09-4AFA-A46C-9683BA00FE05}" type="sibTrans" cxnId="{14C24018-39FA-4F2C-842E-9E660F15A1E1}">
      <dgm:prSet/>
      <dgm:spPr/>
      <dgm:t>
        <a:bodyPr/>
        <a:lstStyle/>
        <a:p>
          <a:endParaRPr lang="en-US"/>
        </a:p>
      </dgm:t>
    </dgm:pt>
    <dgm:pt modelId="{197BEB66-6E81-4962-981F-7EF4722AEB52}">
      <dgm:prSet/>
      <dgm:spPr/>
      <dgm:t>
        <a:bodyPr/>
        <a:lstStyle/>
        <a:p>
          <a:pPr>
            <a:defRPr b="1"/>
          </a:pPr>
          <a:r>
            <a:rPr lang="en-US" b="1"/>
            <a:t>What are most of our viewer base there to watch?</a:t>
          </a:r>
          <a:endParaRPr lang="en-US"/>
        </a:p>
      </dgm:t>
    </dgm:pt>
    <dgm:pt modelId="{2573393B-CD11-4B47-A3B6-AD51E95890E5}" type="parTrans" cxnId="{CDA9D282-F2B9-40DB-8D53-463F98E27E69}">
      <dgm:prSet/>
      <dgm:spPr/>
      <dgm:t>
        <a:bodyPr/>
        <a:lstStyle/>
        <a:p>
          <a:endParaRPr lang="en-US"/>
        </a:p>
      </dgm:t>
    </dgm:pt>
    <dgm:pt modelId="{13E0CD69-F711-4558-AA4C-AD3618E7DCAE}" type="sibTrans" cxnId="{CDA9D282-F2B9-40DB-8D53-463F98E27E69}">
      <dgm:prSet/>
      <dgm:spPr/>
      <dgm:t>
        <a:bodyPr/>
        <a:lstStyle/>
        <a:p>
          <a:endParaRPr lang="en-US"/>
        </a:p>
      </dgm:t>
    </dgm:pt>
    <dgm:pt modelId="{9C210677-F46C-49CA-8A27-2209F044EC55}">
      <dgm:prSet/>
      <dgm:spPr/>
      <dgm:t>
        <a:bodyPr/>
        <a:lstStyle/>
        <a:p>
          <a:endParaRPr lang="en-US" dirty="0"/>
        </a:p>
      </dgm:t>
    </dgm:pt>
    <dgm:pt modelId="{99AF7E38-579F-4685-B59A-5631FE521DA0}" type="parTrans" cxnId="{2AD71D48-F77D-42EF-8702-75A862F9B796}">
      <dgm:prSet/>
      <dgm:spPr/>
      <dgm:t>
        <a:bodyPr/>
        <a:lstStyle/>
        <a:p>
          <a:endParaRPr lang="en-US"/>
        </a:p>
      </dgm:t>
    </dgm:pt>
    <dgm:pt modelId="{83D8D237-743E-4EC3-961D-D4F5E48FB411}" type="sibTrans" cxnId="{2AD71D48-F77D-42EF-8702-75A862F9B796}">
      <dgm:prSet/>
      <dgm:spPr/>
      <dgm:t>
        <a:bodyPr/>
        <a:lstStyle/>
        <a:p>
          <a:endParaRPr lang="en-US"/>
        </a:p>
      </dgm:t>
    </dgm:pt>
    <dgm:pt modelId="{036FC056-C36C-4079-9DA2-38DAA294B8F5}">
      <dgm:prSet/>
      <dgm:spPr/>
      <dgm:t>
        <a:bodyPr/>
        <a:lstStyle/>
        <a:p>
          <a:pPr>
            <a:defRPr b="1"/>
          </a:pPr>
          <a:r>
            <a:rPr lang="en-US" b="1"/>
            <a:t>Are we getting more return out of new releases and mega titles (that are likely more expensive to license) or is our viewer base more interested in B List / Classic Content from archival footage? </a:t>
          </a:r>
          <a:endParaRPr lang="en-US"/>
        </a:p>
      </dgm:t>
    </dgm:pt>
    <dgm:pt modelId="{BF75E14F-D37D-4A37-8F46-AB41096189AE}" type="parTrans" cxnId="{1CFB32F6-6477-4751-B482-5DF8C5FCAC87}">
      <dgm:prSet/>
      <dgm:spPr/>
      <dgm:t>
        <a:bodyPr/>
        <a:lstStyle/>
        <a:p>
          <a:endParaRPr lang="en-US"/>
        </a:p>
      </dgm:t>
    </dgm:pt>
    <dgm:pt modelId="{6B0069C4-D10B-4C91-AAB9-2D0B539BF7CD}" type="sibTrans" cxnId="{1CFB32F6-6477-4751-B482-5DF8C5FCAC87}">
      <dgm:prSet/>
      <dgm:spPr/>
      <dgm:t>
        <a:bodyPr/>
        <a:lstStyle/>
        <a:p>
          <a:endParaRPr lang="en-US"/>
        </a:p>
      </dgm:t>
    </dgm:pt>
    <dgm:pt modelId="{787D5820-4604-4CEE-A5C5-9E10D5847308}">
      <dgm:prSet/>
      <dgm:spPr/>
      <dgm:t>
        <a:bodyPr/>
        <a:lstStyle/>
        <a:p>
          <a:pPr>
            <a:defRPr b="1"/>
          </a:pPr>
          <a:r>
            <a:rPr lang="en-US" b="1"/>
            <a:t>Of intellectual property, what should we be getting more of, and what can we stop paying for? </a:t>
          </a:r>
          <a:endParaRPr lang="en-US"/>
        </a:p>
      </dgm:t>
    </dgm:pt>
    <dgm:pt modelId="{28D0C642-7083-44ED-9975-628AB4D25FD4}" type="parTrans" cxnId="{68BE0DED-2277-44BB-BB06-DDAD9D477CBC}">
      <dgm:prSet/>
      <dgm:spPr/>
      <dgm:t>
        <a:bodyPr/>
        <a:lstStyle/>
        <a:p>
          <a:endParaRPr lang="en-US"/>
        </a:p>
      </dgm:t>
    </dgm:pt>
    <dgm:pt modelId="{D8810E85-20B7-4825-BB60-7B5158EE8EF3}" type="sibTrans" cxnId="{68BE0DED-2277-44BB-BB06-DDAD9D477CBC}">
      <dgm:prSet/>
      <dgm:spPr/>
      <dgm:t>
        <a:bodyPr/>
        <a:lstStyle/>
        <a:p>
          <a:endParaRPr lang="en-US"/>
        </a:p>
      </dgm:t>
    </dgm:pt>
    <dgm:pt modelId="{6A2D2BF7-4B70-4A20-B9F7-A2229EC48EE0}">
      <dgm:prSet/>
      <dgm:spPr/>
      <dgm:t>
        <a:bodyPr/>
        <a:lstStyle/>
        <a:p>
          <a:endParaRPr lang="en-US" dirty="0"/>
        </a:p>
      </dgm:t>
    </dgm:pt>
    <dgm:pt modelId="{0FE40B5C-284D-4361-87F6-13F756290037}" type="parTrans" cxnId="{BEACE80E-0257-4444-9680-04D002F80662}">
      <dgm:prSet/>
      <dgm:spPr/>
      <dgm:t>
        <a:bodyPr/>
        <a:lstStyle/>
        <a:p>
          <a:endParaRPr lang="en-US"/>
        </a:p>
      </dgm:t>
    </dgm:pt>
    <dgm:pt modelId="{A4B215B5-0040-4FFB-B041-C2F57A841683}" type="sibTrans" cxnId="{BEACE80E-0257-4444-9680-04D002F80662}">
      <dgm:prSet/>
      <dgm:spPr/>
      <dgm:t>
        <a:bodyPr/>
        <a:lstStyle/>
        <a:p>
          <a:endParaRPr lang="en-US"/>
        </a:p>
      </dgm:t>
    </dgm:pt>
    <dgm:pt modelId="{ED0372EF-ED0C-4A52-8AE1-24805D7E3986}">
      <dgm:prSet/>
      <dgm:spPr/>
      <dgm:t>
        <a:bodyPr/>
        <a:lstStyle/>
        <a:p>
          <a:pPr>
            <a:defRPr b="1"/>
          </a:pPr>
          <a:r>
            <a:rPr lang="en-US" b="1"/>
            <a:t>Does the existence of one actor, or another, play a part in movie choice? Can we determine who is top entertainers by user activity? </a:t>
          </a:r>
          <a:endParaRPr lang="en-US"/>
        </a:p>
      </dgm:t>
    </dgm:pt>
    <dgm:pt modelId="{B7815AC4-BF28-4DA9-BEB7-03F673F054A7}" type="parTrans" cxnId="{4CFD6EB7-BF58-4869-AF1D-47DD4CE52F3B}">
      <dgm:prSet/>
      <dgm:spPr/>
      <dgm:t>
        <a:bodyPr/>
        <a:lstStyle/>
        <a:p>
          <a:endParaRPr lang="en-US"/>
        </a:p>
      </dgm:t>
    </dgm:pt>
    <dgm:pt modelId="{82DCB57C-3573-4147-A788-4B91571B2118}" type="sibTrans" cxnId="{4CFD6EB7-BF58-4869-AF1D-47DD4CE52F3B}">
      <dgm:prSet/>
      <dgm:spPr/>
      <dgm:t>
        <a:bodyPr/>
        <a:lstStyle/>
        <a:p>
          <a:endParaRPr lang="en-US"/>
        </a:p>
      </dgm:t>
    </dgm:pt>
    <dgm:pt modelId="{4F8C5A3B-E99F-44E6-9465-FB334EC27E94}">
      <dgm:prSet/>
      <dgm:spPr/>
      <dgm:t>
        <a:bodyPr/>
        <a:lstStyle/>
        <a:p>
          <a:pPr>
            <a:defRPr b="1"/>
          </a:pPr>
          <a:r>
            <a:rPr lang="en-US" b="1"/>
            <a:t>Can we, formulaically, determine a method to jump start a given actors career based on the power of the algorithm?  </a:t>
          </a:r>
          <a:endParaRPr lang="en-US"/>
        </a:p>
      </dgm:t>
    </dgm:pt>
    <dgm:pt modelId="{1FD1BBED-B958-4142-8231-145681877E0F}" type="parTrans" cxnId="{CDDADF73-8934-40D4-B888-3EF751D3CF86}">
      <dgm:prSet/>
      <dgm:spPr/>
      <dgm:t>
        <a:bodyPr/>
        <a:lstStyle/>
        <a:p>
          <a:endParaRPr lang="en-US"/>
        </a:p>
      </dgm:t>
    </dgm:pt>
    <dgm:pt modelId="{B16FED63-DA8F-45E1-8302-15E0F56273F9}" type="sibTrans" cxnId="{CDDADF73-8934-40D4-B888-3EF751D3CF86}">
      <dgm:prSet/>
      <dgm:spPr/>
      <dgm:t>
        <a:bodyPr/>
        <a:lstStyle/>
        <a:p>
          <a:endParaRPr lang="en-US"/>
        </a:p>
      </dgm:t>
    </dgm:pt>
    <dgm:pt modelId="{312C47B4-FED1-49C2-886C-35D8C5FDB0D4}">
      <dgm:prSet/>
      <dgm:spPr/>
      <dgm:t>
        <a:bodyPr/>
        <a:lstStyle/>
        <a:p>
          <a:pPr>
            <a:defRPr b="1"/>
          </a:pPr>
          <a:r>
            <a:rPr lang="en-US" b="1"/>
            <a:t>Can we accurately predict Netflix’s recommendation algorithm for users not within the data set? </a:t>
          </a:r>
          <a:endParaRPr lang="en-US"/>
        </a:p>
      </dgm:t>
    </dgm:pt>
    <dgm:pt modelId="{383639D1-1C44-4519-BABD-1D38E618E369}" type="parTrans" cxnId="{02466350-9DB6-4123-9F78-9EBE78CC1811}">
      <dgm:prSet/>
      <dgm:spPr/>
      <dgm:t>
        <a:bodyPr/>
        <a:lstStyle/>
        <a:p>
          <a:endParaRPr lang="en-US"/>
        </a:p>
      </dgm:t>
    </dgm:pt>
    <dgm:pt modelId="{C48D03F4-D81A-4E75-9ED2-868826E33E43}" type="sibTrans" cxnId="{02466350-9DB6-4123-9F78-9EBE78CC1811}">
      <dgm:prSet/>
      <dgm:spPr/>
      <dgm:t>
        <a:bodyPr/>
        <a:lstStyle/>
        <a:p>
          <a:endParaRPr lang="en-US"/>
        </a:p>
      </dgm:t>
    </dgm:pt>
    <dgm:pt modelId="{090FD4E3-0F5D-4C34-B10E-7D5D19C4E0E9}" type="pres">
      <dgm:prSet presAssocID="{BF138B89-8598-44AB-875E-6D4A9C236884}" presName="root" presStyleCnt="0">
        <dgm:presLayoutVars>
          <dgm:dir/>
          <dgm:resizeHandles val="exact"/>
        </dgm:presLayoutVars>
      </dgm:prSet>
      <dgm:spPr/>
    </dgm:pt>
    <dgm:pt modelId="{7740CCBC-BE4D-48E6-B04E-8622DC993D00}" type="pres">
      <dgm:prSet presAssocID="{C0D60319-6694-44BE-8E78-1C5ED4DA5106}" presName="compNode" presStyleCnt="0"/>
      <dgm:spPr/>
    </dgm:pt>
    <dgm:pt modelId="{0F0E418A-A7A8-4E8B-83B4-59DCCB6D327C}" type="pres">
      <dgm:prSet presAssocID="{C0D60319-6694-44BE-8E78-1C5ED4DA510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FEEC6680-F012-40AF-A780-EF9625DD1472}" type="pres">
      <dgm:prSet presAssocID="{C0D60319-6694-44BE-8E78-1C5ED4DA5106}" presName="iconSpace" presStyleCnt="0"/>
      <dgm:spPr/>
    </dgm:pt>
    <dgm:pt modelId="{E73AAEA4-D006-451A-840E-608C72222323}" type="pres">
      <dgm:prSet presAssocID="{C0D60319-6694-44BE-8E78-1C5ED4DA5106}" presName="parTx" presStyleLbl="revTx" presStyleIdx="0" presStyleCnt="14">
        <dgm:presLayoutVars>
          <dgm:chMax val="0"/>
          <dgm:chPref val="0"/>
        </dgm:presLayoutVars>
      </dgm:prSet>
      <dgm:spPr/>
    </dgm:pt>
    <dgm:pt modelId="{5A86B626-4F2E-4EE2-88AB-7ED62669DEA6}" type="pres">
      <dgm:prSet presAssocID="{C0D60319-6694-44BE-8E78-1C5ED4DA5106}" presName="txSpace" presStyleCnt="0"/>
      <dgm:spPr/>
    </dgm:pt>
    <dgm:pt modelId="{2AF2B316-EA22-4B09-9F85-DF62D96932A7}" type="pres">
      <dgm:prSet presAssocID="{C0D60319-6694-44BE-8E78-1C5ED4DA5106}" presName="desTx" presStyleLbl="revTx" presStyleIdx="1" presStyleCnt="14">
        <dgm:presLayoutVars/>
      </dgm:prSet>
      <dgm:spPr/>
    </dgm:pt>
    <dgm:pt modelId="{A3123BE5-0179-444B-AA20-ECF5B55446C5}" type="pres">
      <dgm:prSet presAssocID="{09103B38-7638-4873-9291-05EA69C52104}" presName="sibTrans" presStyleCnt="0"/>
      <dgm:spPr/>
    </dgm:pt>
    <dgm:pt modelId="{585FF406-B19E-442D-89F7-1F50DD766F47}" type="pres">
      <dgm:prSet presAssocID="{197BEB66-6E81-4962-981F-7EF4722AEB52}" presName="compNode" presStyleCnt="0"/>
      <dgm:spPr/>
    </dgm:pt>
    <dgm:pt modelId="{AFB0504E-0071-420D-A9AE-76F6648EA0FB}" type="pres">
      <dgm:prSet presAssocID="{197BEB66-6E81-4962-981F-7EF4722AEB5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lescope"/>
        </a:ext>
      </dgm:extLst>
    </dgm:pt>
    <dgm:pt modelId="{9FB4C50D-06D7-4A42-8A2E-9F0BB64ED6A0}" type="pres">
      <dgm:prSet presAssocID="{197BEB66-6E81-4962-981F-7EF4722AEB52}" presName="iconSpace" presStyleCnt="0"/>
      <dgm:spPr/>
    </dgm:pt>
    <dgm:pt modelId="{9F7CD5C0-22D8-458A-9915-39E13445ECE5}" type="pres">
      <dgm:prSet presAssocID="{197BEB66-6E81-4962-981F-7EF4722AEB52}" presName="parTx" presStyleLbl="revTx" presStyleIdx="2" presStyleCnt="14">
        <dgm:presLayoutVars>
          <dgm:chMax val="0"/>
          <dgm:chPref val="0"/>
        </dgm:presLayoutVars>
      </dgm:prSet>
      <dgm:spPr/>
    </dgm:pt>
    <dgm:pt modelId="{84B0E173-DBE4-4910-BBB2-02BFF7CCFC97}" type="pres">
      <dgm:prSet presAssocID="{197BEB66-6E81-4962-981F-7EF4722AEB52}" presName="txSpace" presStyleCnt="0"/>
      <dgm:spPr/>
    </dgm:pt>
    <dgm:pt modelId="{45B83F04-5F48-40C7-947E-50FF21DCC73C}" type="pres">
      <dgm:prSet presAssocID="{197BEB66-6E81-4962-981F-7EF4722AEB52}" presName="desTx" presStyleLbl="revTx" presStyleIdx="3" presStyleCnt="14">
        <dgm:presLayoutVars/>
      </dgm:prSet>
      <dgm:spPr/>
    </dgm:pt>
    <dgm:pt modelId="{5D3FB9C7-7FD6-4C42-90F4-A3FA2252C84F}" type="pres">
      <dgm:prSet presAssocID="{13E0CD69-F711-4558-AA4C-AD3618E7DCAE}" presName="sibTrans" presStyleCnt="0"/>
      <dgm:spPr/>
    </dgm:pt>
    <dgm:pt modelId="{BF3EA87F-B43D-4229-AAE8-5260EFA446C7}" type="pres">
      <dgm:prSet presAssocID="{036FC056-C36C-4079-9DA2-38DAA294B8F5}" presName="compNode" presStyleCnt="0"/>
      <dgm:spPr/>
    </dgm:pt>
    <dgm:pt modelId="{F562702B-11BA-407A-8745-08B03F83E451}" type="pres">
      <dgm:prSet presAssocID="{036FC056-C36C-4079-9DA2-38DAA294B8F5}"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m reel"/>
        </a:ext>
      </dgm:extLst>
    </dgm:pt>
    <dgm:pt modelId="{06D8C05E-F16F-49B2-AD7A-5CE4486F5BAC}" type="pres">
      <dgm:prSet presAssocID="{036FC056-C36C-4079-9DA2-38DAA294B8F5}" presName="iconSpace" presStyleCnt="0"/>
      <dgm:spPr/>
    </dgm:pt>
    <dgm:pt modelId="{C1BA78B7-F2ED-4B55-892D-A15AF45B51D4}" type="pres">
      <dgm:prSet presAssocID="{036FC056-C36C-4079-9DA2-38DAA294B8F5}" presName="parTx" presStyleLbl="revTx" presStyleIdx="4" presStyleCnt="14">
        <dgm:presLayoutVars>
          <dgm:chMax val="0"/>
          <dgm:chPref val="0"/>
        </dgm:presLayoutVars>
      </dgm:prSet>
      <dgm:spPr/>
    </dgm:pt>
    <dgm:pt modelId="{A9110DDC-F9AA-4638-B1C9-B23D9760CFAA}" type="pres">
      <dgm:prSet presAssocID="{036FC056-C36C-4079-9DA2-38DAA294B8F5}" presName="txSpace" presStyleCnt="0"/>
      <dgm:spPr/>
    </dgm:pt>
    <dgm:pt modelId="{AE5814E4-6BD6-49DF-8099-DCDA6374B5F5}" type="pres">
      <dgm:prSet presAssocID="{036FC056-C36C-4079-9DA2-38DAA294B8F5}" presName="desTx" presStyleLbl="revTx" presStyleIdx="5" presStyleCnt="14">
        <dgm:presLayoutVars/>
      </dgm:prSet>
      <dgm:spPr/>
    </dgm:pt>
    <dgm:pt modelId="{64FB0789-8D13-41CF-886D-8570949161FF}" type="pres">
      <dgm:prSet presAssocID="{6B0069C4-D10B-4C91-AAB9-2D0B539BF7CD}" presName="sibTrans" presStyleCnt="0"/>
      <dgm:spPr/>
    </dgm:pt>
    <dgm:pt modelId="{8BC3424B-A63F-46D8-9371-4A047DD2C801}" type="pres">
      <dgm:prSet presAssocID="{787D5820-4604-4CEE-A5C5-9E10D5847308}" presName="compNode" presStyleCnt="0"/>
      <dgm:spPr/>
    </dgm:pt>
    <dgm:pt modelId="{02B62B61-522F-4CFC-B3CF-980452093303}" type="pres">
      <dgm:prSet presAssocID="{787D5820-4604-4CEE-A5C5-9E10D5847308}"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C9BC0716-DA2D-4793-BDED-6F15E844E628}" type="pres">
      <dgm:prSet presAssocID="{787D5820-4604-4CEE-A5C5-9E10D5847308}" presName="iconSpace" presStyleCnt="0"/>
      <dgm:spPr/>
    </dgm:pt>
    <dgm:pt modelId="{6CCD7BAA-934F-48FE-AA75-C0882CCCF6B7}" type="pres">
      <dgm:prSet presAssocID="{787D5820-4604-4CEE-A5C5-9E10D5847308}" presName="parTx" presStyleLbl="revTx" presStyleIdx="6" presStyleCnt="14">
        <dgm:presLayoutVars>
          <dgm:chMax val="0"/>
          <dgm:chPref val="0"/>
        </dgm:presLayoutVars>
      </dgm:prSet>
      <dgm:spPr/>
    </dgm:pt>
    <dgm:pt modelId="{29460340-5E3F-4A76-B9C9-E7B68968D867}" type="pres">
      <dgm:prSet presAssocID="{787D5820-4604-4CEE-A5C5-9E10D5847308}" presName="txSpace" presStyleCnt="0"/>
      <dgm:spPr/>
    </dgm:pt>
    <dgm:pt modelId="{2D9D1F8C-734D-4992-8AFB-E9ECF4F18205}" type="pres">
      <dgm:prSet presAssocID="{787D5820-4604-4CEE-A5C5-9E10D5847308}" presName="desTx" presStyleLbl="revTx" presStyleIdx="7" presStyleCnt="14">
        <dgm:presLayoutVars/>
      </dgm:prSet>
      <dgm:spPr/>
    </dgm:pt>
    <dgm:pt modelId="{65E756B3-A9FF-4196-949C-AE7606624C81}" type="pres">
      <dgm:prSet presAssocID="{D8810E85-20B7-4825-BB60-7B5158EE8EF3}" presName="sibTrans" presStyleCnt="0"/>
      <dgm:spPr/>
    </dgm:pt>
    <dgm:pt modelId="{CA91887F-9D4A-46C7-8ABC-174BDD7A9974}" type="pres">
      <dgm:prSet presAssocID="{ED0372EF-ED0C-4A52-8AE1-24805D7E3986}" presName="compNode" presStyleCnt="0"/>
      <dgm:spPr/>
    </dgm:pt>
    <dgm:pt modelId="{47AE707B-0E99-41C0-9BA0-290CB2EBD090}" type="pres">
      <dgm:prSet presAssocID="{ED0372EF-ED0C-4A52-8AE1-24805D7E398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Joker Hat"/>
        </a:ext>
      </dgm:extLst>
    </dgm:pt>
    <dgm:pt modelId="{D00C8EA6-317F-4371-84D8-E4770F5A69AA}" type="pres">
      <dgm:prSet presAssocID="{ED0372EF-ED0C-4A52-8AE1-24805D7E3986}" presName="iconSpace" presStyleCnt="0"/>
      <dgm:spPr/>
    </dgm:pt>
    <dgm:pt modelId="{D16F0775-D00D-45A4-9647-54FC8292A335}" type="pres">
      <dgm:prSet presAssocID="{ED0372EF-ED0C-4A52-8AE1-24805D7E3986}" presName="parTx" presStyleLbl="revTx" presStyleIdx="8" presStyleCnt="14">
        <dgm:presLayoutVars>
          <dgm:chMax val="0"/>
          <dgm:chPref val="0"/>
        </dgm:presLayoutVars>
      </dgm:prSet>
      <dgm:spPr/>
    </dgm:pt>
    <dgm:pt modelId="{9A3B625A-4BB5-4618-BC22-A60491C49628}" type="pres">
      <dgm:prSet presAssocID="{ED0372EF-ED0C-4A52-8AE1-24805D7E3986}" presName="txSpace" presStyleCnt="0"/>
      <dgm:spPr/>
    </dgm:pt>
    <dgm:pt modelId="{5C3937F7-A4E0-4AE8-BE98-F5A3E81DAF8E}" type="pres">
      <dgm:prSet presAssocID="{ED0372EF-ED0C-4A52-8AE1-24805D7E3986}" presName="desTx" presStyleLbl="revTx" presStyleIdx="9" presStyleCnt="14">
        <dgm:presLayoutVars/>
      </dgm:prSet>
      <dgm:spPr/>
    </dgm:pt>
    <dgm:pt modelId="{31AC8D5C-22FE-4ACA-A0E7-3E31C07C8C8F}" type="pres">
      <dgm:prSet presAssocID="{82DCB57C-3573-4147-A788-4B91571B2118}" presName="sibTrans" presStyleCnt="0"/>
      <dgm:spPr/>
    </dgm:pt>
    <dgm:pt modelId="{92BE3E29-535B-451E-8C27-57555086F010}" type="pres">
      <dgm:prSet presAssocID="{4F8C5A3B-E99F-44E6-9465-FB334EC27E94}" presName="compNode" presStyleCnt="0"/>
      <dgm:spPr/>
    </dgm:pt>
    <dgm:pt modelId="{EC6DCE15-145A-458D-8610-6FA24B4D4226}" type="pres">
      <dgm:prSet presAssocID="{4F8C5A3B-E99F-44E6-9465-FB334EC27E9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rogrammer"/>
        </a:ext>
      </dgm:extLst>
    </dgm:pt>
    <dgm:pt modelId="{865B2682-A75C-4996-84A8-926E47C4B777}" type="pres">
      <dgm:prSet presAssocID="{4F8C5A3B-E99F-44E6-9465-FB334EC27E94}" presName="iconSpace" presStyleCnt="0"/>
      <dgm:spPr/>
    </dgm:pt>
    <dgm:pt modelId="{FB8737F8-8737-40EC-8CA2-A7D40DB89069}" type="pres">
      <dgm:prSet presAssocID="{4F8C5A3B-E99F-44E6-9465-FB334EC27E94}" presName="parTx" presStyleLbl="revTx" presStyleIdx="10" presStyleCnt="14">
        <dgm:presLayoutVars>
          <dgm:chMax val="0"/>
          <dgm:chPref val="0"/>
        </dgm:presLayoutVars>
      </dgm:prSet>
      <dgm:spPr/>
    </dgm:pt>
    <dgm:pt modelId="{0EB36C48-9C31-4F40-BB39-8BB42F7E071A}" type="pres">
      <dgm:prSet presAssocID="{4F8C5A3B-E99F-44E6-9465-FB334EC27E94}" presName="txSpace" presStyleCnt="0"/>
      <dgm:spPr/>
    </dgm:pt>
    <dgm:pt modelId="{7655CF2A-0A96-4750-A275-893DCC338072}" type="pres">
      <dgm:prSet presAssocID="{4F8C5A3B-E99F-44E6-9465-FB334EC27E94}" presName="desTx" presStyleLbl="revTx" presStyleIdx="11" presStyleCnt="14">
        <dgm:presLayoutVars/>
      </dgm:prSet>
      <dgm:spPr/>
    </dgm:pt>
    <dgm:pt modelId="{F3B15022-A7EC-444A-84C0-4BE549017ECD}" type="pres">
      <dgm:prSet presAssocID="{B16FED63-DA8F-45E1-8302-15E0F56273F9}" presName="sibTrans" presStyleCnt="0"/>
      <dgm:spPr/>
    </dgm:pt>
    <dgm:pt modelId="{705C5489-68AA-4FCB-832B-E38149697D99}" type="pres">
      <dgm:prSet presAssocID="{312C47B4-FED1-49C2-886C-35D8C5FDB0D4}" presName="compNode" presStyleCnt="0"/>
      <dgm:spPr/>
    </dgm:pt>
    <dgm:pt modelId="{29294379-6B7E-4285-977E-CBEF6AE36C9F}" type="pres">
      <dgm:prSet presAssocID="{312C47B4-FED1-49C2-886C-35D8C5FDB0D4}"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arget Audience"/>
        </a:ext>
      </dgm:extLst>
    </dgm:pt>
    <dgm:pt modelId="{3B41DA70-859E-42E6-BA93-787CBD89A6D0}" type="pres">
      <dgm:prSet presAssocID="{312C47B4-FED1-49C2-886C-35D8C5FDB0D4}" presName="iconSpace" presStyleCnt="0"/>
      <dgm:spPr/>
    </dgm:pt>
    <dgm:pt modelId="{BC9D63A6-9480-4C50-B688-71C705BC2692}" type="pres">
      <dgm:prSet presAssocID="{312C47B4-FED1-49C2-886C-35D8C5FDB0D4}" presName="parTx" presStyleLbl="revTx" presStyleIdx="12" presStyleCnt="14">
        <dgm:presLayoutVars>
          <dgm:chMax val="0"/>
          <dgm:chPref val="0"/>
        </dgm:presLayoutVars>
      </dgm:prSet>
      <dgm:spPr/>
    </dgm:pt>
    <dgm:pt modelId="{E1976EBE-C951-4A6C-885D-86ECB4C60CD2}" type="pres">
      <dgm:prSet presAssocID="{312C47B4-FED1-49C2-886C-35D8C5FDB0D4}" presName="txSpace" presStyleCnt="0"/>
      <dgm:spPr/>
    </dgm:pt>
    <dgm:pt modelId="{E5583A81-2848-4DF2-9C63-A2126E747CFA}" type="pres">
      <dgm:prSet presAssocID="{312C47B4-FED1-49C2-886C-35D8C5FDB0D4}" presName="desTx" presStyleLbl="revTx" presStyleIdx="13" presStyleCnt="14">
        <dgm:presLayoutVars/>
      </dgm:prSet>
      <dgm:spPr/>
    </dgm:pt>
  </dgm:ptLst>
  <dgm:cxnLst>
    <dgm:cxn modelId="{8F33B703-2352-4657-A0FB-D39119BA3800}" type="presOf" srcId="{6A2D2BF7-4B70-4A20-B9F7-A2229EC48EE0}" destId="{2D9D1F8C-734D-4992-8AFB-E9ECF4F18205}" srcOrd="0" destOrd="0" presId="urn:microsoft.com/office/officeart/2018/2/layout/IconLabelDescriptionList"/>
    <dgm:cxn modelId="{149F3606-EE63-4C8C-ABB3-B964F0238D95}" type="presOf" srcId="{BF138B89-8598-44AB-875E-6D4A9C236884}" destId="{090FD4E3-0F5D-4C34-B10E-7D5D19C4E0E9}" srcOrd="0" destOrd="0" presId="urn:microsoft.com/office/officeart/2018/2/layout/IconLabelDescriptionList"/>
    <dgm:cxn modelId="{BEACE80E-0257-4444-9680-04D002F80662}" srcId="{787D5820-4604-4CEE-A5C5-9E10D5847308}" destId="{6A2D2BF7-4B70-4A20-B9F7-A2229EC48EE0}" srcOrd="0" destOrd="0" parTransId="{0FE40B5C-284D-4361-87F6-13F756290037}" sibTransId="{A4B215B5-0040-4FFB-B041-C2F57A841683}"/>
    <dgm:cxn modelId="{14C24018-39FA-4F2C-842E-9E660F15A1E1}" srcId="{C0D60319-6694-44BE-8E78-1C5ED4DA5106}" destId="{70F44866-8A51-4770-8E5A-5B70C54F8E9D}" srcOrd="0" destOrd="0" parTransId="{347E293B-E245-488A-8488-65097186BF87}" sibTransId="{37D63438-5B09-4AFA-A46C-9683BA00FE05}"/>
    <dgm:cxn modelId="{912DC01C-8B5C-4CE9-A918-DD74D2047595}" type="presOf" srcId="{C0D60319-6694-44BE-8E78-1C5ED4DA5106}" destId="{E73AAEA4-D006-451A-840E-608C72222323}" srcOrd="0" destOrd="0" presId="urn:microsoft.com/office/officeart/2018/2/layout/IconLabelDescriptionList"/>
    <dgm:cxn modelId="{3EEB853F-47EF-4858-9439-7055E1E4C13A}" type="presOf" srcId="{787D5820-4604-4CEE-A5C5-9E10D5847308}" destId="{6CCD7BAA-934F-48FE-AA75-C0882CCCF6B7}" srcOrd="0" destOrd="0" presId="urn:microsoft.com/office/officeart/2018/2/layout/IconLabelDescriptionList"/>
    <dgm:cxn modelId="{2AD71D48-F77D-42EF-8702-75A862F9B796}" srcId="{197BEB66-6E81-4962-981F-7EF4722AEB52}" destId="{9C210677-F46C-49CA-8A27-2209F044EC55}" srcOrd="0" destOrd="0" parTransId="{99AF7E38-579F-4685-B59A-5631FE521DA0}" sibTransId="{83D8D237-743E-4EC3-961D-D4F5E48FB411}"/>
    <dgm:cxn modelId="{02466350-9DB6-4123-9F78-9EBE78CC1811}" srcId="{BF138B89-8598-44AB-875E-6D4A9C236884}" destId="{312C47B4-FED1-49C2-886C-35D8C5FDB0D4}" srcOrd="6" destOrd="0" parTransId="{383639D1-1C44-4519-BABD-1D38E618E369}" sibTransId="{C48D03F4-D81A-4E75-9ED2-868826E33E43}"/>
    <dgm:cxn modelId="{A3100A5B-7B07-460E-B6F6-63C4A07D064B}" srcId="{BF138B89-8598-44AB-875E-6D4A9C236884}" destId="{C0D60319-6694-44BE-8E78-1C5ED4DA5106}" srcOrd="0" destOrd="0" parTransId="{DD4A1014-23EC-4BA0-90AC-56579A416C21}" sibTransId="{09103B38-7638-4873-9291-05EA69C52104}"/>
    <dgm:cxn modelId="{8C2BC16A-D922-4776-9A24-5E08DE25C012}" type="presOf" srcId="{197BEB66-6E81-4962-981F-7EF4722AEB52}" destId="{9F7CD5C0-22D8-458A-9915-39E13445ECE5}" srcOrd="0" destOrd="0" presId="urn:microsoft.com/office/officeart/2018/2/layout/IconLabelDescriptionList"/>
    <dgm:cxn modelId="{CDDADF73-8934-40D4-B888-3EF751D3CF86}" srcId="{BF138B89-8598-44AB-875E-6D4A9C236884}" destId="{4F8C5A3B-E99F-44E6-9465-FB334EC27E94}" srcOrd="5" destOrd="0" parTransId="{1FD1BBED-B958-4142-8231-145681877E0F}" sibTransId="{B16FED63-DA8F-45E1-8302-15E0F56273F9}"/>
    <dgm:cxn modelId="{3BEB1274-B5C6-48EF-82EE-F3EC860A7E3C}" type="presOf" srcId="{70F44866-8A51-4770-8E5A-5B70C54F8E9D}" destId="{2AF2B316-EA22-4B09-9F85-DF62D96932A7}" srcOrd="0" destOrd="0" presId="urn:microsoft.com/office/officeart/2018/2/layout/IconLabelDescriptionList"/>
    <dgm:cxn modelId="{CDA9D282-F2B9-40DB-8D53-463F98E27E69}" srcId="{BF138B89-8598-44AB-875E-6D4A9C236884}" destId="{197BEB66-6E81-4962-981F-7EF4722AEB52}" srcOrd="1" destOrd="0" parTransId="{2573393B-CD11-4B47-A3B6-AD51E95890E5}" sibTransId="{13E0CD69-F711-4558-AA4C-AD3618E7DCAE}"/>
    <dgm:cxn modelId="{2E2D4796-DBC2-4C86-A3F0-3D731EB4D951}" type="presOf" srcId="{312C47B4-FED1-49C2-886C-35D8C5FDB0D4}" destId="{BC9D63A6-9480-4C50-B688-71C705BC2692}" srcOrd="0" destOrd="0" presId="urn:microsoft.com/office/officeart/2018/2/layout/IconLabelDescriptionList"/>
    <dgm:cxn modelId="{F0964EB1-A5AA-41E6-A0AF-CE224190B149}" type="presOf" srcId="{036FC056-C36C-4079-9DA2-38DAA294B8F5}" destId="{C1BA78B7-F2ED-4B55-892D-A15AF45B51D4}" srcOrd="0" destOrd="0" presId="urn:microsoft.com/office/officeart/2018/2/layout/IconLabelDescriptionList"/>
    <dgm:cxn modelId="{4CFD6EB7-BF58-4869-AF1D-47DD4CE52F3B}" srcId="{BF138B89-8598-44AB-875E-6D4A9C236884}" destId="{ED0372EF-ED0C-4A52-8AE1-24805D7E3986}" srcOrd="4" destOrd="0" parTransId="{B7815AC4-BF28-4DA9-BEB7-03F673F054A7}" sibTransId="{82DCB57C-3573-4147-A788-4B91571B2118}"/>
    <dgm:cxn modelId="{3DF8CFD9-43BC-4DE5-8DF1-954F7571FBFF}" type="presOf" srcId="{9C210677-F46C-49CA-8A27-2209F044EC55}" destId="{45B83F04-5F48-40C7-947E-50FF21DCC73C}" srcOrd="0" destOrd="0" presId="urn:microsoft.com/office/officeart/2018/2/layout/IconLabelDescriptionList"/>
    <dgm:cxn modelId="{2DEDA8DA-5CBF-40F3-8FA0-5DF2A81DEE7A}" type="presOf" srcId="{ED0372EF-ED0C-4A52-8AE1-24805D7E3986}" destId="{D16F0775-D00D-45A4-9647-54FC8292A335}" srcOrd="0" destOrd="0" presId="urn:microsoft.com/office/officeart/2018/2/layout/IconLabelDescriptionList"/>
    <dgm:cxn modelId="{EA99EAE2-7524-477B-8125-601F63FABA34}" type="presOf" srcId="{4F8C5A3B-E99F-44E6-9465-FB334EC27E94}" destId="{FB8737F8-8737-40EC-8CA2-A7D40DB89069}" srcOrd="0" destOrd="0" presId="urn:microsoft.com/office/officeart/2018/2/layout/IconLabelDescriptionList"/>
    <dgm:cxn modelId="{68BE0DED-2277-44BB-BB06-DDAD9D477CBC}" srcId="{BF138B89-8598-44AB-875E-6D4A9C236884}" destId="{787D5820-4604-4CEE-A5C5-9E10D5847308}" srcOrd="3" destOrd="0" parTransId="{28D0C642-7083-44ED-9975-628AB4D25FD4}" sibTransId="{D8810E85-20B7-4825-BB60-7B5158EE8EF3}"/>
    <dgm:cxn modelId="{1CFB32F6-6477-4751-B482-5DF8C5FCAC87}" srcId="{BF138B89-8598-44AB-875E-6D4A9C236884}" destId="{036FC056-C36C-4079-9DA2-38DAA294B8F5}" srcOrd="2" destOrd="0" parTransId="{BF75E14F-D37D-4A37-8F46-AB41096189AE}" sibTransId="{6B0069C4-D10B-4C91-AAB9-2D0B539BF7CD}"/>
    <dgm:cxn modelId="{BFBDC1CB-3AC6-4772-8922-B886AC6D27F0}" type="presParOf" srcId="{090FD4E3-0F5D-4C34-B10E-7D5D19C4E0E9}" destId="{7740CCBC-BE4D-48E6-B04E-8622DC993D00}" srcOrd="0" destOrd="0" presId="urn:microsoft.com/office/officeart/2018/2/layout/IconLabelDescriptionList"/>
    <dgm:cxn modelId="{474750D9-F1CE-43F0-B048-7A6E8B1F94E4}" type="presParOf" srcId="{7740CCBC-BE4D-48E6-B04E-8622DC993D00}" destId="{0F0E418A-A7A8-4E8B-83B4-59DCCB6D327C}" srcOrd="0" destOrd="0" presId="urn:microsoft.com/office/officeart/2018/2/layout/IconLabelDescriptionList"/>
    <dgm:cxn modelId="{B9D76BB3-E290-4187-9467-12AD21970F72}" type="presParOf" srcId="{7740CCBC-BE4D-48E6-B04E-8622DC993D00}" destId="{FEEC6680-F012-40AF-A780-EF9625DD1472}" srcOrd="1" destOrd="0" presId="urn:microsoft.com/office/officeart/2018/2/layout/IconLabelDescriptionList"/>
    <dgm:cxn modelId="{F57563F7-0FCC-4CFE-A673-B3B034FAB386}" type="presParOf" srcId="{7740CCBC-BE4D-48E6-B04E-8622DC993D00}" destId="{E73AAEA4-D006-451A-840E-608C72222323}" srcOrd="2" destOrd="0" presId="urn:microsoft.com/office/officeart/2018/2/layout/IconLabelDescriptionList"/>
    <dgm:cxn modelId="{B8C8A719-8631-4BA8-9A4A-0132462A2DEE}" type="presParOf" srcId="{7740CCBC-BE4D-48E6-B04E-8622DC993D00}" destId="{5A86B626-4F2E-4EE2-88AB-7ED62669DEA6}" srcOrd="3" destOrd="0" presId="urn:microsoft.com/office/officeart/2018/2/layout/IconLabelDescriptionList"/>
    <dgm:cxn modelId="{14B64410-572B-4102-81B1-BA093E548B0A}" type="presParOf" srcId="{7740CCBC-BE4D-48E6-B04E-8622DC993D00}" destId="{2AF2B316-EA22-4B09-9F85-DF62D96932A7}" srcOrd="4" destOrd="0" presId="urn:microsoft.com/office/officeart/2018/2/layout/IconLabelDescriptionList"/>
    <dgm:cxn modelId="{0E18B0DB-A6DC-4BE7-A0CF-DF0DDCFCFE6B}" type="presParOf" srcId="{090FD4E3-0F5D-4C34-B10E-7D5D19C4E0E9}" destId="{A3123BE5-0179-444B-AA20-ECF5B55446C5}" srcOrd="1" destOrd="0" presId="urn:microsoft.com/office/officeart/2018/2/layout/IconLabelDescriptionList"/>
    <dgm:cxn modelId="{1C0F3C96-2451-43BF-BBE4-97596C7C7979}" type="presParOf" srcId="{090FD4E3-0F5D-4C34-B10E-7D5D19C4E0E9}" destId="{585FF406-B19E-442D-89F7-1F50DD766F47}" srcOrd="2" destOrd="0" presId="urn:microsoft.com/office/officeart/2018/2/layout/IconLabelDescriptionList"/>
    <dgm:cxn modelId="{ED97BE09-1904-4C73-88B6-7A90CC176807}" type="presParOf" srcId="{585FF406-B19E-442D-89F7-1F50DD766F47}" destId="{AFB0504E-0071-420D-A9AE-76F6648EA0FB}" srcOrd="0" destOrd="0" presId="urn:microsoft.com/office/officeart/2018/2/layout/IconLabelDescriptionList"/>
    <dgm:cxn modelId="{76EA5338-720E-46E0-9936-105F436C2BAE}" type="presParOf" srcId="{585FF406-B19E-442D-89F7-1F50DD766F47}" destId="{9FB4C50D-06D7-4A42-8A2E-9F0BB64ED6A0}" srcOrd="1" destOrd="0" presId="urn:microsoft.com/office/officeart/2018/2/layout/IconLabelDescriptionList"/>
    <dgm:cxn modelId="{3D957570-6010-4865-9F11-76C4C57BC1CD}" type="presParOf" srcId="{585FF406-B19E-442D-89F7-1F50DD766F47}" destId="{9F7CD5C0-22D8-458A-9915-39E13445ECE5}" srcOrd="2" destOrd="0" presId="urn:microsoft.com/office/officeart/2018/2/layout/IconLabelDescriptionList"/>
    <dgm:cxn modelId="{CB1C3CC2-5149-4350-90C2-8E14D0DB864B}" type="presParOf" srcId="{585FF406-B19E-442D-89F7-1F50DD766F47}" destId="{84B0E173-DBE4-4910-BBB2-02BFF7CCFC97}" srcOrd="3" destOrd="0" presId="urn:microsoft.com/office/officeart/2018/2/layout/IconLabelDescriptionList"/>
    <dgm:cxn modelId="{F317F3FE-A39F-4F1B-AB12-312766A26054}" type="presParOf" srcId="{585FF406-B19E-442D-89F7-1F50DD766F47}" destId="{45B83F04-5F48-40C7-947E-50FF21DCC73C}" srcOrd="4" destOrd="0" presId="urn:microsoft.com/office/officeart/2018/2/layout/IconLabelDescriptionList"/>
    <dgm:cxn modelId="{D0D879D5-81E6-4AB3-BEF2-27A80F7CD9BC}" type="presParOf" srcId="{090FD4E3-0F5D-4C34-B10E-7D5D19C4E0E9}" destId="{5D3FB9C7-7FD6-4C42-90F4-A3FA2252C84F}" srcOrd="3" destOrd="0" presId="urn:microsoft.com/office/officeart/2018/2/layout/IconLabelDescriptionList"/>
    <dgm:cxn modelId="{19D78086-EDD0-4C41-BC74-B91636C7558E}" type="presParOf" srcId="{090FD4E3-0F5D-4C34-B10E-7D5D19C4E0E9}" destId="{BF3EA87F-B43D-4229-AAE8-5260EFA446C7}" srcOrd="4" destOrd="0" presId="urn:microsoft.com/office/officeart/2018/2/layout/IconLabelDescriptionList"/>
    <dgm:cxn modelId="{BEC15348-B771-404A-9CB7-DE2DEE78215E}" type="presParOf" srcId="{BF3EA87F-B43D-4229-AAE8-5260EFA446C7}" destId="{F562702B-11BA-407A-8745-08B03F83E451}" srcOrd="0" destOrd="0" presId="urn:microsoft.com/office/officeart/2018/2/layout/IconLabelDescriptionList"/>
    <dgm:cxn modelId="{445759B1-2F31-4B48-9281-5330512B1731}" type="presParOf" srcId="{BF3EA87F-B43D-4229-AAE8-5260EFA446C7}" destId="{06D8C05E-F16F-49B2-AD7A-5CE4486F5BAC}" srcOrd="1" destOrd="0" presId="urn:microsoft.com/office/officeart/2018/2/layout/IconLabelDescriptionList"/>
    <dgm:cxn modelId="{B1C9EC6C-9912-44C4-944B-7CC8D72ED7CB}" type="presParOf" srcId="{BF3EA87F-B43D-4229-AAE8-5260EFA446C7}" destId="{C1BA78B7-F2ED-4B55-892D-A15AF45B51D4}" srcOrd="2" destOrd="0" presId="urn:microsoft.com/office/officeart/2018/2/layout/IconLabelDescriptionList"/>
    <dgm:cxn modelId="{6F3C0F91-57D0-4B8E-8A40-7EB225C569FA}" type="presParOf" srcId="{BF3EA87F-B43D-4229-AAE8-5260EFA446C7}" destId="{A9110DDC-F9AA-4638-B1C9-B23D9760CFAA}" srcOrd="3" destOrd="0" presId="urn:microsoft.com/office/officeart/2018/2/layout/IconLabelDescriptionList"/>
    <dgm:cxn modelId="{0EAD87E0-B42C-4D48-839E-1056572651B0}" type="presParOf" srcId="{BF3EA87F-B43D-4229-AAE8-5260EFA446C7}" destId="{AE5814E4-6BD6-49DF-8099-DCDA6374B5F5}" srcOrd="4" destOrd="0" presId="urn:microsoft.com/office/officeart/2018/2/layout/IconLabelDescriptionList"/>
    <dgm:cxn modelId="{A63AC5D3-9289-49CD-A392-12435D220B4A}" type="presParOf" srcId="{090FD4E3-0F5D-4C34-B10E-7D5D19C4E0E9}" destId="{64FB0789-8D13-41CF-886D-8570949161FF}" srcOrd="5" destOrd="0" presId="urn:microsoft.com/office/officeart/2018/2/layout/IconLabelDescriptionList"/>
    <dgm:cxn modelId="{7CCAFCC2-25AE-4930-B481-C7118A2BC69E}" type="presParOf" srcId="{090FD4E3-0F5D-4C34-B10E-7D5D19C4E0E9}" destId="{8BC3424B-A63F-46D8-9371-4A047DD2C801}" srcOrd="6" destOrd="0" presId="urn:microsoft.com/office/officeart/2018/2/layout/IconLabelDescriptionList"/>
    <dgm:cxn modelId="{39A5843A-D951-406A-A369-FB1A7C9113BC}" type="presParOf" srcId="{8BC3424B-A63F-46D8-9371-4A047DD2C801}" destId="{02B62B61-522F-4CFC-B3CF-980452093303}" srcOrd="0" destOrd="0" presId="urn:microsoft.com/office/officeart/2018/2/layout/IconLabelDescriptionList"/>
    <dgm:cxn modelId="{6AA7CA26-A290-493F-BC77-9CBE09074184}" type="presParOf" srcId="{8BC3424B-A63F-46D8-9371-4A047DD2C801}" destId="{C9BC0716-DA2D-4793-BDED-6F15E844E628}" srcOrd="1" destOrd="0" presId="urn:microsoft.com/office/officeart/2018/2/layout/IconLabelDescriptionList"/>
    <dgm:cxn modelId="{966BABB1-1245-44CC-ACFF-621B98051823}" type="presParOf" srcId="{8BC3424B-A63F-46D8-9371-4A047DD2C801}" destId="{6CCD7BAA-934F-48FE-AA75-C0882CCCF6B7}" srcOrd="2" destOrd="0" presId="urn:microsoft.com/office/officeart/2018/2/layout/IconLabelDescriptionList"/>
    <dgm:cxn modelId="{78282A3F-85F0-442B-9F77-766417F37D40}" type="presParOf" srcId="{8BC3424B-A63F-46D8-9371-4A047DD2C801}" destId="{29460340-5E3F-4A76-B9C9-E7B68968D867}" srcOrd="3" destOrd="0" presId="urn:microsoft.com/office/officeart/2018/2/layout/IconLabelDescriptionList"/>
    <dgm:cxn modelId="{28587553-2045-4F2D-BDAE-8EB02887EB14}" type="presParOf" srcId="{8BC3424B-A63F-46D8-9371-4A047DD2C801}" destId="{2D9D1F8C-734D-4992-8AFB-E9ECF4F18205}" srcOrd="4" destOrd="0" presId="urn:microsoft.com/office/officeart/2018/2/layout/IconLabelDescriptionList"/>
    <dgm:cxn modelId="{1A3F2D77-13BE-41E0-9F13-2F5E9D746272}" type="presParOf" srcId="{090FD4E3-0F5D-4C34-B10E-7D5D19C4E0E9}" destId="{65E756B3-A9FF-4196-949C-AE7606624C81}" srcOrd="7" destOrd="0" presId="urn:microsoft.com/office/officeart/2018/2/layout/IconLabelDescriptionList"/>
    <dgm:cxn modelId="{2C75C47B-9E24-43CA-AB9E-D37819B54F2D}" type="presParOf" srcId="{090FD4E3-0F5D-4C34-B10E-7D5D19C4E0E9}" destId="{CA91887F-9D4A-46C7-8ABC-174BDD7A9974}" srcOrd="8" destOrd="0" presId="urn:microsoft.com/office/officeart/2018/2/layout/IconLabelDescriptionList"/>
    <dgm:cxn modelId="{08E7B6B7-5FCD-430E-9C82-9DCBD2E8060A}" type="presParOf" srcId="{CA91887F-9D4A-46C7-8ABC-174BDD7A9974}" destId="{47AE707B-0E99-41C0-9BA0-290CB2EBD090}" srcOrd="0" destOrd="0" presId="urn:microsoft.com/office/officeart/2018/2/layout/IconLabelDescriptionList"/>
    <dgm:cxn modelId="{AFDEA2BA-8B64-48D3-B10F-95682FDA2D47}" type="presParOf" srcId="{CA91887F-9D4A-46C7-8ABC-174BDD7A9974}" destId="{D00C8EA6-317F-4371-84D8-E4770F5A69AA}" srcOrd="1" destOrd="0" presId="urn:microsoft.com/office/officeart/2018/2/layout/IconLabelDescriptionList"/>
    <dgm:cxn modelId="{3C1049E3-864C-44F5-92B0-433DD6D944E6}" type="presParOf" srcId="{CA91887F-9D4A-46C7-8ABC-174BDD7A9974}" destId="{D16F0775-D00D-45A4-9647-54FC8292A335}" srcOrd="2" destOrd="0" presId="urn:microsoft.com/office/officeart/2018/2/layout/IconLabelDescriptionList"/>
    <dgm:cxn modelId="{8AFFFD44-792C-4A58-816F-D3DBDD67E0ED}" type="presParOf" srcId="{CA91887F-9D4A-46C7-8ABC-174BDD7A9974}" destId="{9A3B625A-4BB5-4618-BC22-A60491C49628}" srcOrd="3" destOrd="0" presId="urn:microsoft.com/office/officeart/2018/2/layout/IconLabelDescriptionList"/>
    <dgm:cxn modelId="{4772903F-8102-4849-95F1-7CF2C757EC91}" type="presParOf" srcId="{CA91887F-9D4A-46C7-8ABC-174BDD7A9974}" destId="{5C3937F7-A4E0-4AE8-BE98-F5A3E81DAF8E}" srcOrd="4" destOrd="0" presId="urn:microsoft.com/office/officeart/2018/2/layout/IconLabelDescriptionList"/>
    <dgm:cxn modelId="{0DDB7595-64E4-40B7-AEED-300B19B1E62B}" type="presParOf" srcId="{090FD4E3-0F5D-4C34-B10E-7D5D19C4E0E9}" destId="{31AC8D5C-22FE-4ACA-A0E7-3E31C07C8C8F}" srcOrd="9" destOrd="0" presId="urn:microsoft.com/office/officeart/2018/2/layout/IconLabelDescriptionList"/>
    <dgm:cxn modelId="{32A221AD-D692-4F74-AA57-E27A629E602B}" type="presParOf" srcId="{090FD4E3-0F5D-4C34-B10E-7D5D19C4E0E9}" destId="{92BE3E29-535B-451E-8C27-57555086F010}" srcOrd="10" destOrd="0" presId="urn:microsoft.com/office/officeart/2018/2/layout/IconLabelDescriptionList"/>
    <dgm:cxn modelId="{AE6BD2C5-2CE3-4D4D-AA54-7F0D9385052A}" type="presParOf" srcId="{92BE3E29-535B-451E-8C27-57555086F010}" destId="{EC6DCE15-145A-458D-8610-6FA24B4D4226}" srcOrd="0" destOrd="0" presId="urn:microsoft.com/office/officeart/2018/2/layout/IconLabelDescriptionList"/>
    <dgm:cxn modelId="{2DD9BFC5-95F8-413C-A68A-DFF3DD2F5707}" type="presParOf" srcId="{92BE3E29-535B-451E-8C27-57555086F010}" destId="{865B2682-A75C-4996-84A8-926E47C4B777}" srcOrd="1" destOrd="0" presId="urn:microsoft.com/office/officeart/2018/2/layout/IconLabelDescriptionList"/>
    <dgm:cxn modelId="{99118BD2-3F1B-46A0-90CE-366BDD51F4C3}" type="presParOf" srcId="{92BE3E29-535B-451E-8C27-57555086F010}" destId="{FB8737F8-8737-40EC-8CA2-A7D40DB89069}" srcOrd="2" destOrd="0" presId="urn:microsoft.com/office/officeart/2018/2/layout/IconLabelDescriptionList"/>
    <dgm:cxn modelId="{0DD292A5-3BBB-483E-9657-218B69F92641}" type="presParOf" srcId="{92BE3E29-535B-451E-8C27-57555086F010}" destId="{0EB36C48-9C31-4F40-BB39-8BB42F7E071A}" srcOrd="3" destOrd="0" presId="urn:microsoft.com/office/officeart/2018/2/layout/IconLabelDescriptionList"/>
    <dgm:cxn modelId="{53123D22-BA35-4E84-94A6-7CE134C13E31}" type="presParOf" srcId="{92BE3E29-535B-451E-8C27-57555086F010}" destId="{7655CF2A-0A96-4750-A275-893DCC338072}" srcOrd="4" destOrd="0" presId="urn:microsoft.com/office/officeart/2018/2/layout/IconLabelDescriptionList"/>
    <dgm:cxn modelId="{ED9E2BE6-D00B-4546-9110-EA3952B9BCD7}" type="presParOf" srcId="{090FD4E3-0F5D-4C34-B10E-7D5D19C4E0E9}" destId="{F3B15022-A7EC-444A-84C0-4BE549017ECD}" srcOrd="11" destOrd="0" presId="urn:microsoft.com/office/officeart/2018/2/layout/IconLabelDescriptionList"/>
    <dgm:cxn modelId="{FB71F43D-9C43-42AC-BD0A-35C8F3D9E000}" type="presParOf" srcId="{090FD4E3-0F5D-4C34-B10E-7D5D19C4E0E9}" destId="{705C5489-68AA-4FCB-832B-E38149697D99}" srcOrd="12" destOrd="0" presId="urn:microsoft.com/office/officeart/2018/2/layout/IconLabelDescriptionList"/>
    <dgm:cxn modelId="{C3F3D3A5-B0B1-4DAA-8A1D-A93D1B174CF2}" type="presParOf" srcId="{705C5489-68AA-4FCB-832B-E38149697D99}" destId="{29294379-6B7E-4285-977E-CBEF6AE36C9F}" srcOrd="0" destOrd="0" presId="urn:microsoft.com/office/officeart/2018/2/layout/IconLabelDescriptionList"/>
    <dgm:cxn modelId="{E7BA2D2C-4CF7-41C2-A0E1-9F7DDA7DC94F}" type="presParOf" srcId="{705C5489-68AA-4FCB-832B-E38149697D99}" destId="{3B41DA70-859E-42E6-BA93-787CBD89A6D0}" srcOrd="1" destOrd="0" presId="urn:microsoft.com/office/officeart/2018/2/layout/IconLabelDescriptionList"/>
    <dgm:cxn modelId="{5A3C6705-9483-40F9-B8FE-B3EC68B1AE7C}" type="presParOf" srcId="{705C5489-68AA-4FCB-832B-E38149697D99}" destId="{BC9D63A6-9480-4C50-B688-71C705BC2692}" srcOrd="2" destOrd="0" presId="urn:microsoft.com/office/officeart/2018/2/layout/IconLabelDescriptionList"/>
    <dgm:cxn modelId="{D54CAB3F-0D74-40A8-B0D1-3C365A0D79D7}" type="presParOf" srcId="{705C5489-68AA-4FCB-832B-E38149697D99}" destId="{E1976EBE-C951-4A6C-885D-86ECB4C60CD2}" srcOrd="3" destOrd="0" presId="urn:microsoft.com/office/officeart/2018/2/layout/IconLabelDescriptionList"/>
    <dgm:cxn modelId="{1C4C52AE-D9E2-4CA8-9956-12A1C9769986}" type="presParOf" srcId="{705C5489-68AA-4FCB-832B-E38149697D99}" destId="{E5583A81-2848-4DF2-9C63-A2126E747CFA}"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DB914-1E23-48B9-890F-2F0D2EEE5E98}">
      <dsp:nvSpPr>
        <dsp:cNvPr id="0" name=""/>
        <dsp:cNvSpPr/>
      </dsp:nvSpPr>
      <dsp:spPr>
        <a:xfrm>
          <a:off x="478800" y="1095669"/>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57B572-C0C9-4FBD-AFEA-AA476A9E91DB}">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9972D7-C4C2-4843-8B21-B56AEBE463CF}">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Business Problem (Problem Statement)</a:t>
          </a:r>
        </a:p>
      </dsp:txBody>
      <dsp:txXfrm>
        <a:off x="127800" y="2535669"/>
        <a:ext cx="1800000" cy="720000"/>
      </dsp:txXfrm>
    </dsp:sp>
    <dsp:sp modelId="{241C4518-044D-4297-830F-DED4DEC742D6}">
      <dsp:nvSpPr>
        <dsp:cNvPr id="0" name=""/>
        <dsp:cNvSpPr/>
      </dsp:nvSpPr>
      <dsp:spPr>
        <a:xfrm>
          <a:off x="2593800" y="1095669"/>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D7E59B-4E6A-43E3-B819-729C5AC40F61}">
      <dsp:nvSpPr>
        <dsp:cNvPr id="0" name=""/>
        <dsp:cNvSpPr/>
      </dsp:nvSpPr>
      <dsp:spPr>
        <a:xfrm>
          <a:off x="2827800" y="1329669"/>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22320-BD1B-4AD9-9B00-BAE11BC9DDBC}">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Company &amp; Data Overview </a:t>
          </a:r>
        </a:p>
      </dsp:txBody>
      <dsp:txXfrm>
        <a:off x="2242800" y="2535669"/>
        <a:ext cx="1800000" cy="720000"/>
      </dsp:txXfrm>
    </dsp:sp>
    <dsp:sp modelId="{D8619F79-539D-415C-AC3D-DE63A940704D}">
      <dsp:nvSpPr>
        <dsp:cNvPr id="0" name=""/>
        <dsp:cNvSpPr/>
      </dsp:nvSpPr>
      <dsp:spPr>
        <a:xfrm>
          <a:off x="4708800" y="1095669"/>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73476C-9839-459F-9913-1B45727E64F4}">
      <dsp:nvSpPr>
        <dsp:cNvPr id="0" name=""/>
        <dsp:cNvSpPr/>
      </dsp:nvSpPr>
      <dsp:spPr>
        <a:xfrm>
          <a:off x="4942800" y="1329669"/>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1EFCA-AEA6-485B-BF36-9DBC4550EE47}">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Business Questions – Research Topics</a:t>
          </a:r>
        </a:p>
      </dsp:txBody>
      <dsp:txXfrm>
        <a:off x="4357800" y="2535669"/>
        <a:ext cx="1800000" cy="720000"/>
      </dsp:txXfrm>
    </dsp:sp>
    <dsp:sp modelId="{7247B2F6-7482-43D7-B4D6-5FB8FF2B9CCB}">
      <dsp:nvSpPr>
        <dsp:cNvPr id="0" name=""/>
        <dsp:cNvSpPr/>
      </dsp:nvSpPr>
      <dsp:spPr>
        <a:xfrm>
          <a:off x="6823800" y="1095669"/>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B40908-CFE6-4139-A529-15F7290AF050}">
      <dsp:nvSpPr>
        <dsp:cNvPr id="0" name=""/>
        <dsp:cNvSpPr/>
      </dsp:nvSpPr>
      <dsp:spPr>
        <a:xfrm>
          <a:off x="7057800" y="1329669"/>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A7B9B7-127F-4258-BC1D-1EA85BD31556}">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Initial Exploratory Data Analysis</a:t>
          </a:r>
        </a:p>
      </dsp:txBody>
      <dsp:txXfrm>
        <a:off x="6472800" y="2535669"/>
        <a:ext cx="1800000" cy="720000"/>
      </dsp:txXfrm>
    </dsp:sp>
    <dsp:sp modelId="{44633C94-0ABF-43A5-8BA5-B646A849BBA3}">
      <dsp:nvSpPr>
        <dsp:cNvPr id="0" name=""/>
        <dsp:cNvSpPr/>
      </dsp:nvSpPr>
      <dsp:spPr>
        <a:xfrm>
          <a:off x="8938800" y="1095669"/>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05BC82-790F-4D7F-93A3-54C93C88F65B}">
      <dsp:nvSpPr>
        <dsp:cNvPr id="0" name=""/>
        <dsp:cNvSpPr/>
      </dsp:nvSpPr>
      <dsp:spPr>
        <a:xfrm>
          <a:off x="9172800" y="1329669"/>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A50A18-5EDA-4FF7-A1D4-A84B1CEF2857}">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Questions</a:t>
          </a:r>
        </a:p>
      </dsp:txBody>
      <dsp:txXfrm>
        <a:off x="8587800" y="2535669"/>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11FAF-2571-CC4B-8793-905AE94A5782}">
      <dsp:nvSpPr>
        <dsp:cNvPr id="0" name=""/>
        <dsp:cNvSpPr/>
      </dsp:nvSpPr>
      <dsp:spPr>
        <a:xfrm>
          <a:off x="4253" y="587631"/>
          <a:ext cx="3019930" cy="2415944"/>
        </a:xfrm>
        <a:prstGeom prst="homePlate">
          <a:avLst>
            <a:gd name="adj" fmla="val 2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536" tIns="38100" rIns="426146" bIns="38100" numCol="1" spcCol="1270" anchor="ctr" anchorCtr="0">
          <a:noAutofit/>
        </a:bodyPr>
        <a:lstStyle/>
        <a:p>
          <a:pPr marL="0" lvl="0" indent="0" algn="ctr" defTabSz="666750">
            <a:lnSpc>
              <a:spcPct val="90000"/>
            </a:lnSpc>
            <a:spcBef>
              <a:spcPct val="0"/>
            </a:spcBef>
            <a:spcAft>
              <a:spcPct val="35000"/>
            </a:spcAft>
            <a:buNone/>
          </a:pPr>
          <a:r>
            <a:rPr lang="en-US" sz="1500" kern="1200"/>
            <a:t>Utilizing publicly available information provided by Kaggle, can a team of Data Scientists &amp; Analysts effectively predict or determine anomalies that can help facilitate the decision-making processes of Netflix’s business operation organizations? </a:t>
          </a:r>
        </a:p>
      </dsp:txBody>
      <dsp:txXfrm>
        <a:off x="4253" y="587631"/>
        <a:ext cx="2717937" cy="2415944"/>
      </dsp:txXfrm>
    </dsp:sp>
    <dsp:sp modelId="{9B5BA29B-86DD-5D49-BB0F-1C1500AE7851}">
      <dsp:nvSpPr>
        <dsp:cNvPr id="0" name=""/>
        <dsp:cNvSpPr/>
      </dsp:nvSpPr>
      <dsp:spPr>
        <a:xfrm>
          <a:off x="2420197" y="587631"/>
          <a:ext cx="3019930" cy="2415944"/>
        </a:xfrm>
        <a:prstGeom prst="chevron">
          <a:avLst>
            <a:gd name="adj" fmla="val 2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536" tIns="38100" rIns="106536" bIns="38100" numCol="1" spcCol="1270" anchor="t" anchorCtr="0">
          <a:noAutofit/>
        </a:bodyPr>
        <a:lstStyle/>
        <a:p>
          <a:pPr marL="0" lvl="0" indent="0" algn="l" defTabSz="666750">
            <a:lnSpc>
              <a:spcPct val="90000"/>
            </a:lnSpc>
            <a:spcBef>
              <a:spcPct val="0"/>
            </a:spcBef>
            <a:spcAft>
              <a:spcPct val="35000"/>
            </a:spcAft>
            <a:buNone/>
          </a:pPr>
          <a:r>
            <a:rPr lang="en-US" sz="1500" kern="1200"/>
            <a:t>Desired Goals:</a:t>
          </a:r>
        </a:p>
        <a:p>
          <a:pPr marL="114300" lvl="1" indent="-114300" algn="l" defTabSz="533400">
            <a:lnSpc>
              <a:spcPct val="90000"/>
            </a:lnSpc>
            <a:spcBef>
              <a:spcPct val="0"/>
            </a:spcBef>
            <a:spcAft>
              <a:spcPct val="15000"/>
            </a:spcAft>
            <a:buChar char="•"/>
          </a:pPr>
          <a:r>
            <a:rPr lang="en-US" sz="1200" kern="1200"/>
            <a:t>Generate more revenue through increased userbase </a:t>
          </a:r>
        </a:p>
        <a:p>
          <a:pPr marL="114300" lvl="1" indent="-114300" algn="l" defTabSz="533400">
            <a:lnSpc>
              <a:spcPct val="90000"/>
            </a:lnSpc>
            <a:spcBef>
              <a:spcPct val="0"/>
            </a:spcBef>
            <a:spcAft>
              <a:spcPct val="15000"/>
            </a:spcAft>
            <a:buChar char="•"/>
          </a:pPr>
          <a:r>
            <a:rPr lang="en-US" sz="1200" kern="1200"/>
            <a:t>Expand market share in the streaming industry for Netflix by including audience-approved titles</a:t>
          </a:r>
        </a:p>
      </dsp:txBody>
      <dsp:txXfrm>
        <a:off x="3024183" y="587631"/>
        <a:ext cx="1811958" cy="24159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F15D7-8827-4773-9DE4-438C6534A28C}">
      <dsp:nvSpPr>
        <dsp:cNvPr id="0" name=""/>
        <dsp:cNvSpPr/>
      </dsp:nvSpPr>
      <dsp:spPr>
        <a:xfrm>
          <a:off x="0" y="531"/>
          <a:ext cx="4340962"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BDC99C-54B5-4B81-8B98-B2EE3E43907F}">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F2778D-55D1-49B6-8B16-47CD99B00E17}">
      <dsp:nvSpPr>
        <dsp:cNvPr id="0" name=""/>
        <dsp:cNvSpPr/>
      </dsp:nvSpPr>
      <dsp:spPr>
        <a:xfrm>
          <a:off x="1435590" y="531"/>
          <a:ext cx="2905371"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n-US" sz="1500" kern="1200"/>
            <a:t>Our combined data set has 20 attributes, and over 180,000 rows of data.</a:t>
          </a:r>
        </a:p>
      </dsp:txBody>
      <dsp:txXfrm>
        <a:off x="1435590" y="531"/>
        <a:ext cx="2905371" cy="1242935"/>
      </dsp:txXfrm>
    </dsp:sp>
    <dsp:sp modelId="{744BE0FF-BC71-4950-8398-980079D42418}">
      <dsp:nvSpPr>
        <dsp:cNvPr id="0" name=""/>
        <dsp:cNvSpPr/>
      </dsp:nvSpPr>
      <dsp:spPr>
        <a:xfrm>
          <a:off x="0" y="1554201"/>
          <a:ext cx="4340962"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6BD5C6-1160-4D72-ACE1-E4C81C756567}">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6D242F-BF0C-4BAD-9D8F-6C2315C51AE7}">
      <dsp:nvSpPr>
        <dsp:cNvPr id="0" name=""/>
        <dsp:cNvSpPr/>
      </dsp:nvSpPr>
      <dsp:spPr>
        <a:xfrm>
          <a:off x="1435590" y="1554201"/>
          <a:ext cx="2905371"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n-US" sz="1500" kern="1200"/>
            <a:t>Data types: The prevalent datatypes we have in our data sets are either numerical or character datatypes</a:t>
          </a:r>
        </a:p>
      </dsp:txBody>
      <dsp:txXfrm>
        <a:off x="1435590" y="1554201"/>
        <a:ext cx="2905371" cy="1242935"/>
      </dsp:txXfrm>
    </dsp:sp>
    <dsp:sp modelId="{DE4B2897-0023-4E5B-8CE2-199FE54BFEFB}">
      <dsp:nvSpPr>
        <dsp:cNvPr id="0" name=""/>
        <dsp:cNvSpPr/>
      </dsp:nvSpPr>
      <dsp:spPr>
        <a:xfrm>
          <a:off x="0" y="3107870"/>
          <a:ext cx="4340962"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495ACD-EA25-4DF1-874D-BEF1393C48F5}">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E8BAD6-08F4-4B12-9C0E-B80EF10085F5}">
      <dsp:nvSpPr>
        <dsp:cNvPr id="0" name=""/>
        <dsp:cNvSpPr/>
      </dsp:nvSpPr>
      <dsp:spPr>
        <a:xfrm>
          <a:off x="1435590" y="3107870"/>
          <a:ext cx="2905371"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n-US" sz="1500" kern="1200"/>
            <a:t>Conversion will be needed to aggregated data</a:t>
          </a:r>
        </a:p>
      </dsp:txBody>
      <dsp:txXfrm>
        <a:off x="1435590" y="3107870"/>
        <a:ext cx="2905371" cy="12429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0E418A-A7A8-4E8B-83B4-59DCCB6D327C}">
      <dsp:nvSpPr>
        <dsp:cNvPr id="0" name=""/>
        <dsp:cNvSpPr/>
      </dsp:nvSpPr>
      <dsp:spPr>
        <a:xfrm>
          <a:off x="4693" y="422477"/>
          <a:ext cx="474714" cy="4747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3AAEA4-D006-451A-840E-608C72222323}">
      <dsp:nvSpPr>
        <dsp:cNvPr id="0" name=""/>
        <dsp:cNvSpPr/>
      </dsp:nvSpPr>
      <dsp:spPr>
        <a:xfrm>
          <a:off x="4693" y="1041149"/>
          <a:ext cx="1356328" cy="236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What is the key leading indicator / metric of capturing a viewer’s attention:</a:t>
          </a:r>
          <a:endParaRPr lang="en-US" sz="1400" kern="1200"/>
        </a:p>
      </dsp:txBody>
      <dsp:txXfrm>
        <a:off x="4693" y="1041149"/>
        <a:ext cx="1356328" cy="2369250"/>
      </dsp:txXfrm>
    </dsp:sp>
    <dsp:sp modelId="{2AF2B316-EA22-4B09-9F85-DF62D96932A7}">
      <dsp:nvSpPr>
        <dsp:cNvPr id="0" name=""/>
        <dsp:cNvSpPr/>
      </dsp:nvSpPr>
      <dsp:spPr>
        <a:xfrm>
          <a:off x="4693" y="3477356"/>
          <a:ext cx="1356328" cy="292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endParaRPr lang="en-US" sz="1100" kern="1200" dirty="0"/>
        </a:p>
      </dsp:txBody>
      <dsp:txXfrm>
        <a:off x="4693" y="3477356"/>
        <a:ext cx="1356328" cy="292971"/>
      </dsp:txXfrm>
    </dsp:sp>
    <dsp:sp modelId="{AFB0504E-0071-420D-A9AE-76F6648EA0FB}">
      <dsp:nvSpPr>
        <dsp:cNvPr id="0" name=""/>
        <dsp:cNvSpPr/>
      </dsp:nvSpPr>
      <dsp:spPr>
        <a:xfrm>
          <a:off x="1598379" y="422477"/>
          <a:ext cx="474714" cy="4747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7CD5C0-22D8-458A-9915-39E13445ECE5}">
      <dsp:nvSpPr>
        <dsp:cNvPr id="0" name=""/>
        <dsp:cNvSpPr/>
      </dsp:nvSpPr>
      <dsp:spPr>
        <a:xfrm>
          <a:off x="1598379" y="1041149"/>
          <a:ext cx="1356328" cy="236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What are most of our viewer base there to watch?</a:t>
          </a:r>
          <a:endParaRPr lang="en-US" sz="1400" kern="1200"/>
        </a:p>
      </dsp:txBody>
      <dsp:txXfrm>
        <a:off x="1598379" y="1041149"/>
        <a:ext cx="1356328" cy="2369250"/>
      </dsp:txXfrm>
    </dsp:sp>
    <dsp:sp modelId="{45B83F04-5F48-40C7-947E-50FF21DCC73C}">
      <dsp:nvSpPr>
        <dsp:cNvPr id="0" name=""/>
        <dsp:cNvSpPr/>
      </dsp:nvSpPr>
      <dsp:spPr>
        <a:xfrm>
          <a:off x="1598379" y="3477356"/>
          <a:ext cx="1356328" cy="292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endParaRPr lang="en-US" sz="1100" kern="1200" dirty="0"/>
        </a:p>
      </dsp:txBody>
      <dsp:txXfrm>
        <a:off x="1598379" y="3477356"/>
        <a:ext cx="1356328" cy="292971"/>
      </dsp:txXfrm>
    </dsp:sp>
    <dsp:sp modelId="{F562702B-11BA-407A-8745-08B03F83E451}">
      <dsp:nvSpPr>
        <dsp:cNvPr id="0" name=""/>
        <dsp:cNvSpPr/>
      </dsp:nvSpPr>
      <dsp:spPr>
        <a:xfrm>
          <a:off x="3192064" y="422477"/>
          <a:ext cx="474714" cy="4747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BA78B7-F2ED-4B55-892D-A15AF45B51D4}">
      <dsp:nvSpPr>
        <dsp:cNvPr id="0" name=""/>
        <dsp:cNvSpPr/>
      </dsp:nvSpPr>
      <dsp:spPr>
        <a:xfrm>
          <a:off x="3192064" y="1041149"/>
          <a:ext cx="1356328" cy="236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Are we getting more return out of new releases and mega titles (that are likely more expensive to license) or is our viewer base more interested in B List / Classic Content from archival footage? </a:t>
          </a:r>
          <a:endParaRPr lang="en-US" sz="1400" kern="1200"/>
        </a:p>
      </dsp:txBody>
      <dsp:txXfrm>
        <a:off x="3192064" y="1041149"/>
        <a:ext cx="1356328" cy="2369250"/>
      </dsp:txXfrm>
    </dsp:sp>
    <dsp:sp modelId="{AE5814E4-6BD6-49DF-8099-DCDA6374B5F5}">
      <dsp:nvSpPr>
        <dsp:cNvPr id="0" name=""/>
        <dsp:cNvSpPr/>
      </dsp:nvSpPr>
      <dsp:spPr>
        <a:xfrm>
          <a:off x="3192064" y="3477356"/>
          <a:ext cx="1356328" cy="292971"/>
        </a:xfrm>
        <a:prstGeom prst="rect">
          <a:avLst/>
        </a:prstGeom>
        <a:noFill/>
        <a:ln>
          <a:noFill/>
        </a:ln>
        <a:effectLst/>
      </dsp:spPr>
      <dsp:style>
        <a:lnRef idx="0">
          <a:scrgbClr r="0" g="0" b="0"/>
        </a:lnRef>
        <a:fillRef idx="0">
          <a:scrgbClr r="0" g="0" b="0"/>
        </a:fillRef>
        <a:effectRef idx="0">
          <a:scrgbClr r="0" g="0" b="0"/>
        </a:effectRef>
        <a:fontRef idx="minor"/>
      </dsp:style>
    </dsp:sp>
    <dsp:sp modelId="{02B62B61-522F-4CFC-B3CF-980452093303}">
      <dsp:nvSpPr>
        <dsp:cNvPr id="0" name=""/>
        <dsp:cNvSpPr/>
      </dsp:nvSpPr>
      <dsp:spPr>
        <a:xfrm>
          <a:off x="4785750" y="422477"/>
          <a:ext cx="474714" cy="4747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CD7BAA-934F-48FE-AA75-C0882CCCF6B7}">
      <dsp:nvSpPr>
        <dsp:cNvPr id="0" name=""/>
        <dsp:cNvSpPr/>
      </dsp:nvSpPr>
      <dsp:spPr>
        <a:xfrm>
          <a:off x="4785750" y="1041149"/>
          <a:ext cx="1356328" cy="236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Of intellectual property, what should we be getting more of, and what can we stop paying for? </a:t>
          </a:r>
          <a:endParaRPr lang="en-US" sz="1400" kern="1200"/>
        </a:p>
      </dsp:txBody>
      <dsp:txXfrm>
        <a:off x="4785750" y="1041149"/>
        <a:ext cx="1356328" cy="2369250"/>
      </dsp:txXfrm>
    </dsp:sp>
    <dsp:sp modelId="{2D9D1F8C-734D-4992-8AFB-E9ECF4F18205}">
      <dsp:nvSpPr>
        <dsp:cNvPr id="0" name=""/>
        <dsp:cNvSpPr/>
      </dsp:nvSpPr>
      <dsp:spPr>
        <a:xfrm>
          <a:off x="4785750" y="3477356"/>
          <a:ext cx="1356328" cy="292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endParaRPr lang="en-US" sz="1100" kern="1200" dirty="0"/>
        </a:p>
      </dsp:txBody>
      <dsp:txXfrm>
        <a:off x="4785750" y="3477356"/>
        <a:ext cx="1356328" cy="292971"/>
      </dsp:txXfrm>
    </dsp:sp>
    <dsp:sp modelId="{47AE707B-0E99-41C0-9BA0-290CB2EBD090}">
      <dsp:nvSpPr>
        <dsp:cNvPr id="0" name=""/>
        <dsp:cNvSpPr/>
      </dsp:nvSpPr>
      <dsp:spPr>
        <a:xfrm>
          <a:off x="6379435" y="422477"/>
          <a:ext cx="474714" cy="47471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6F0775-D00D-45A4-9647-54FC8292A335}">
      <dsp:nvSpPr>
        <dsp:cNvPr id="0" name=""/>
        <dsp:cNvSpPr/>
      </dsp:nvSpPr>
      <dsp:spPr>
        <a:xfrm>
          <a:off x="6379435" y="1041149"/>
          <a:ext cx="1356328" cy="236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Does the existence of one actor, or another, play a part in movie choice? Can we determine who is top entertainers by user activity? </a:t>
          </a:r>
          <a:endParaRPr lang="en-US" sz="1400" kern="1200"/>
        </a:p>
      </dsp:txBody>
      <dsp:txXfrm>
        <a:off x="6379435" y="1041149"/>
        <a:ext cx="1356328" cy="2369250"/>
      </dsp:txXfrm>
    </dsp:sp>
    <dsp:sp modelId="{5C3937F7-A4E0-4AE8-BE98-F5A3E81DAF8E}">
      <dsp:nvSpPr>
        <dsp:cNvPr id="0" name=""/>
        <dsp:cNvSpPr/>
      </dsp:nvSpPr>
      <dsp:spPr>
        <a:xfrm>
          <a:off x="6379435" y="3477356"/>
          <a:ext cx="1356328" cy="292971"/>
        </a:xfrm>
        <a:prstGeom prst="rect">
          <a:avLst/>
        </a:prstGeom>
        <a:noFill/>
        <a:ln>
          <a:noFill/>
        </a:ln>
        <a:effectLst/>
      </dsp:spPr>
      <dsp:style>
        <a:lnRef idx="0">
          <a:scrgbClr r="0" g="0" b="0"/>
        </a:lnRef>
        <a:fillRef idx="0">
          <a:scrgbClr r="0" g="0" b="0"/>
        </a:fillRef>
        <a:effectRef idx="0">
          <a:scrgbClr r="0" g="0" b="0"/>
        </a:effectRef>
        <a:fontRef idx="minor"/>
      </dsp:style>
    </dsp:sp>
    <dsp:sp modelId="{EC6DCE15-145A-458D-8610-6FA24B4D4226}">
      <dsp:nvSpPr>
        <dsp:cNvPr id="0" name=""/>
        <dsp:cNvSpPr/>
      </dsp:nvSpPr>
      <dsp:spPr>
        <a:xfrm>
          <a:off x="7973121" y="422477"/>
          <a:ext cx="474714" cy="47471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8737F8-8737-40EC-8CA2-A7D40DB89069}">
      <dsp:nvSpPr>
        <dsp:cNvPr id="0" name=""/>
        <dsp:cNvSpPr/>
      </dsp:nvSpPr>
      <dsp:spPr>
        <a:xfrm>
          <a:off x="7973121" y="1041149"/>
          <a:ext cx="1356328" cy="236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Can we, formulaically, determine a method to jump start a given actors career based on the power of the algorithm?  </a:t>
          </a:r>
          <a:endParaRPr lang="en-US" sz="1400" kern="1200"/>
        </a:p>
      </dsp:txBody>
      <dsp:txXfrm>
        <a:off x="7973121" y="1041149"/>
        <a:ext cx="1356328" cy="2369250"/>
      </dsp:txXfrm>
    </dsp:sp>
    <dsp:sp modelId="{7655CF2A-0A96-4750-A275-893DCC338072}">
      <dsp:nvSpPr>
        <dsp:cNvPr id="0" name=""/>
        <dsp:cNvSpPr/>
      </dsp:nvSpPr>
      <dsp:spPr>
        <a:xfrm>
          <a:off x="7973121" y="3477356"/>
          <a:ext cx="1356328" cy="292971"/>
        </a:xfrm>
        <a:prstGeom prst="rect">
          <a:avLst/>
        </a:prstGeom>
        <a:noFill/>
        <a:ln>
          <a:noFill/>
        </a:ln>
        <a:effectLst/>
      </dsp:spPr>
      <dsp:style>
        <a:lnRef idx="0">
          <a:scrgbClr r="0" g="0" b="0"/>
        </a:lnRef>
        <a:fillRef idx="0">
          <a:scrgbClr r="0" g="0" b="0"/>
        </a:fillRef>
        <a:effectRef idx="0">
          <a:scrgbClr r="0" g="0" b="0"/>
        </a:effectRef>
        <a:fontRef idx="minor"/>
      </dsp:style>
    </dsp:sp>
    <dsp:sp modelId="{29294379-6B7E-4285-977E-CBEF6AE36C9F}">
      <dsp:nvSpPr>
        <dsp:cNvPr id="0" name=""/>
        <dsp:cNvSpPr/>
      </dsp:nvSpPr>
      <dsp:spPr>
        <a:xfrm>
          <a:off x="9566807" y="422477"/>
          <a:ext cx="474714" cy="47471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9D63A6-9480-4C50-B688-71C705BC2692}">
      <dsp:nvSpPr>
        <dsp:cNvPr id="0" name=""/>
        <dsp:cNvSpPr/>
      </dsp:nvSpPr>
      <dsp:spPr>
        <a:xfrm>
          <a:off x="9566807" y="1041149"/>
          <a:ext cx="1356328" cy="236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Can we accurately predict Netflix’s recommendation algorithm for users not within the data set? </a:t>
          </a:r>
          <a:endParaRPr lang="en-US" sz="1400" kern="1200"/>
        </a:p>
      </dsp:txBody>
      <dsp:txXfrm>
        <a:off x="9566807" y="1041149"/>
        <a:ext cx="1356328" cy="2369250"/>
      </dsp:txXfrm>
    </dsp:sp>
    <dsp:sp modelId="{E5583A81-2848-4DF2-9C63-A2126E747CFA}">
      <dsp:nvSpPr>
        <dsp:cNvPr id="0" name=""/>
        <dsp:cNvSpPr/>
      </dsp:nvSpPr>
      <dsp:spPr>
        <a:xfrm>
          <a:off x="9566807" y="3477356"/>
          <a:ext cx="1356328" cy="29297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8ED03A-FE75-8740-9DBD-54C6EC5F1C3C}" type="datetimeFigureOut">
              <a:rPr lang="en-US" smtClean="0"/>
              <a:t>8/12/23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03EBAC-EF87-E246-B885-10FA21C11816}" type="slidenum">
              <a:rPr lang="en-US" smtClean="0"/>
              <a:t>‹#›</a:t>
            </a:fld>
            <a:endParaRPr lang="en-US"/>
          </a:p>
        </p:txBody>
      </p:sp>
    </p:spTree>
    <p:extLst>
      <p:ext uri="{BB962C8B-B14F-4D97-AF65-F5344CB8AC3E}">
        <p14:creationId xmlns:p14="http://schemas.microsoft.com/office/powerpoint/2010/main" val="2034985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Tallking</a:t>
            </a:r>
            <a:r>
              <a:rPr lang="en-US" dirty="0"/>
              <a:t> Points:</a:t>
            </a:r>
          </a:p>
          <a:p>
            <a:endParaRPr lang="en-US" dirty="0"/>
          </a:p>
          <a:p>
            <a:pPr marL="228600" indent="-228600">
              <a:buAutoNum type="arabicPeriod"/>
            </a:pPr>
            <a:r>
              <a:rPr lang="en-US" dirty="0"/>
              <a:t>Understanding that Netflix is a for-profit business, it is important to note that the company, or any streaming company in general will adopt business practices that will generate the most revenue for the company</a:t>
            </a:r>
          </a:p>
          <a:p>
            <a:pPr marL="228600" indent="-228600">
              <a:buAutoNum type="arabicPeriod"/>
            </a:pPr>
            <a:r>
              <a:rPr lang="en-US" dirty="0"/>
              <a:t> Return of investment </a:t>
            </a:r>
          </a:p>
        </p:txBody>
      </p:sp>
      <p:sp>
        <p:nvSpPr>
          <p:cNvPr id="4" name="Slide Number Placeholder 3"/>
          <p:cNvSpPr>
            <a:spLocks noGrp="1"/>
          </p:cNvSpPr>
          <p:nvPr>
            <p:ph type="sldNum" sz="quarter" idx="5"/>
          </p:nvPr>
        </p:nvSpPr>
        <p:spPr/>
        <p:txBody>
          <a:bodyPr/>
          <a:lstStyle/>
          <a:p>
            <a:fld id="{2D03EBAC-EF87-E246-B885-10FA21C11816}" type="slidenum">
              <a:rPr lang="en-US" smtClean="0"/>
              <a:t>4</a:t>
            </a:fld>
            <a:endParaRPr lang="en-US"/>
          </a:p>
        </p:txBody>
      </p:sp>
    </p:spTree>
    <p:extLst>
      <p:ext uri="{BB962C8B-B14F-4D97-AF65-F5344CB8AC3E}">
        <p14:creationId xmlns:p14="http://schemas.microsoft.com/office/powerpoint/2010/main" val="798764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03EBAC-EF87-E246-B885-10FA21C11816}" type="slidenum">
              <a:rPr lang="en-US" smtClean="0"/>
              <a:t>7</a:t>
            </a:fld>
            <a:endParaRPr lang="en-US"/>
          </a:p>
        </p:txBody>
      </p:sp>
    </p:spTree>
    <p:extLst>
      <p:ext uri="{BB962C8B-B14F-4D97-AF65-F5344CB8AC3E}">
        <p14:creationId xmlns:p14="http://schemas.microsoft.com/office/powerpoint/2010/main" val="1268696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raw look at the individualized data files.  To illuminate anomalies that can positively affect business operations of Netflix. </a:t>
            </a:r>
          </a:p>
          <a:p>
            <a:endParaRPr lang="en-US" dirty="0"/>
          </a:p>
          <a:p>
            <a:r>
              <a:rPr lang="en-US" dirty="0"/>
              <a:t>1 Key things to note for our team:</a:t>
            </a:r>
          </a:p>
          <a:p>
            <a:endParaRPr lang="en-US" dirty="0"/>
          </a:p>
          <a:p>
            <a:pPr marL="228600" indent="-228600">
              <a:buAutoNum type="arabicPeriod"/>
            </a:pPr>
            <a:r>
              <a:rPr lang="en-US" dirty="0"/>
              <a:t>We recognized that not one </a:t>
            </a:r>
            <a:r>
              <a:rPr lang="en-US" dirty="0" err="1"/>
              <a:t>datasource</a:t>
            </a:r>
            <a:r>
              <a:rPr lang="en-US" dirty="0"/>
              <a:t> will be sufficient in providing the information needed to meet the desired goals outlined in the beginning of the presentation</a:t>
            </a:r>
          </a:p>
          <a:p>
            <a:pPr marL="228600" indent="-228600">
              <a:buAutoNum type="arabicPeriod"/>
            </a:pPr>
            <a:r>
              <a:rPr lang="en-US" dirty="0"/>
              <a:t>We know will we have to combine multiple datasets and carefully select which attributes from each dataset will bring the most value</a:t>
            </a:r>
          </a:p>
          <a:p>
            <a:pPr marL="228600" indent="-228600">
              <a:buAutoNum type="arabicPeriod"/>
            </a:pPr>
            <a:r>
              <a:rPr lang="en-US" dirty="0"/>
              <a:t>The risk we face is that the information may not be a 1-1 mapping between the datasets. In order to help combine the datasets, the team will use Excel VLOOKUP functions to help </a:t>
            </a:r>
            <a:r>
              <a:rPr lang="en-US" dirty="0" err="1"/>
              <a:t>ensrue</a:t>
            </a:r>
            <a:r>
              <a:rPr lang="en-US" dirty="0"/>
              <a:t> the data we pull in to create a usable </a:t>
            </a:r>
            <a:r>
              <a:rPr lang="en-US" dirty="0" err="1"/>
              <a:t>dataframe</a:t>
            </a:r>
            <a:r>
              <a:rPr lang="en-US" dirty="0"/>
              <a:t> brings over the correct data. </a:t>
            </a:r>
          </a:p>
          <a:p>
            <a:pPr marL="685800" lvl="1" indent="-228600">
              <a:buAutoNum type="arabicPeriod"/>
            </a:pPr>
            <a:r>
              <a:rPr lang="en-US" dirty="0"/>
              <a:t>We will map to a specific </a:t>
            </a:r>
            <a:r>
              <a:rPr lang="en-US" dirty="0" err="1"/>
              <a:t>titleI</a:t>
            </a:r>
            <a:r>
              <a:rPr lang="en-US" dirty="0"/>
              <a:t>, and </a:t>
            </a:r>
            <a:r>
              <a:rPr lang="en-US" dirty="0" err="1"/>
              <a:t>userId</a:t>
            </a:r>
            <a:endParaRPr lang="en-US" dirty="0"/>
          </a:p>
        </p:txBody>
      </p:sp>
      <p:sp>
        <p:nvSpPr>
          <p:cNvPr id="4" name="Slide Number Placeholder 3"/>
          <p:cNvSpPr>
            <a:spLocks noGrp="1"/>
          </p:cNvSpPr>
          <p:nvPr>
            <p:ph type="sldNum" sz="quarter" idx="5"/>
          </p:nvPr>
        </p:nvSpPr>
        <p:spPr/>
        <p:txBody>
          <a:bodyPr/>
          <a:lstStyle/>
          <a:p>
            <a:fld id="{2D03EBAC-EF87-E246-B885-10FA21C11816}" type="slidenum">
              <a:rPr lang="en-US" smtClean="0"/>
              <a:t>8</a:t>
            </a:fld>
            <a:endParaRPr lang="en-US"/>
          </a:p>
        </p:txBody>
      </p:sp>
    </p:spTree>
    <p:extLst>
      <p:ext uri="{BB962C8B-B14F-4D97-AF65-F5344CB8AC3E}">
        <p14:creationId xmlns:p14="http://schemas.microsoft.com/office/powerpoint/2010/main" val="2014707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shading of the dot and size of the dot are relative to how strongly positive or negatively </a:t>
            </a:r>
            <a:r>
              <a:rPr lang="en-US" dirty="0" err="1"/>
              <a:t>corrolated</a:t>
            </a:r>
            <a:r>
              <a:rPr lang="en-US" dirty="0"/>
              <a:t> a value is. </a:t>
            </a:r>
          </a:p>
          <a:p>
            <a:endParaRPr lang="en-US" dirty="0"/>
          </a:p>
          <a:p>
            <a:r>
              <a:rPr lang="en-US" dirty="0"/>
              <a:t>The big takeaway on that one was that no single variable  is useful in correlation to, this made someone watch the whole thing. </a:t>
            </a:r>
          </a:p>
        </p:txBody>
      </p:sp>
      <p:sp>
        <p:nvSpPr>
          <p:cNvPr id="4" name="Slide Number Placeholder 3"/>
          <p:cNvSpPr>
            <a:spLocks noGrp="1"/>
          </p:cNvSpPr>
          <p:nvPr>
            <p:ph type="sldNum" sz="quarter" idx="5"/>
          </p:nvPr>
        </p:nvSpPr>
        <p:spPr/>
        <p:txBody>
          <a:bodyPr/>
          <a:lstStyle/>
          <a:p>
            <a:fld id="{2D03EBAC-EF87-E246-B885-10FA21C11816}" type="slidenum">
              <a:rPr lang="en-US" smtClean="0"/>
              <a:t>9</a:t>
            </a:fld>
            <a:endParaRPr lang="en-US"/>
          </a:p>
        </p:txBody>
      </p:sp>
    </p:spTree>
    <p:extLst>
      <p:ext uri="{BB962C8B-B14F-4D97-AF65-F5344CB8AC3E}">
        <p14:creationId xmlns:p14="http://schemas.microsoft.com/office/powerpoint/2010/main" val="775364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 with our EDA, we wanted to see if there were any variables that could help provide insight in ratings</a:t>
            </a:r>
          </a:p>
        </p:txBody>
      </p:sp>
      <p:sp>
        <p:nvSpPr>
          <p:cNvPr id="4" name="Slide Number Placeholder 3"/>
          <p:cNvSpPr>
            <a:spLocks noGrp="1"/>
          </p:cNvSpPr>
          <p:nvPr>
            <p:ph type="sldNum" sz="quarter" idx="5"/>
          </p:nvPr>
        </p:nvSpPr>
        <p:spPr/>
        <p:txBody>
          <a:bodyPr/>
          <a:lstStyle/>
          <a:p>
            <a:fld id="{2D03EBAC-EF87-E246-B885-10FA21C11816}" type="slidenum">
              <a:rPr lang="en-US" smtClean="0"/>
              <a:t>10</a:t>
            </a:fld>
            <a:endParaRPr lang="en-US"/>
          </a:p>
        </p:txBody>
      </p:sp>
    </p:spTree>
    <p:extLst>
      <p:ext uri="{BB962C8B-B14F-4D97-AF65-F5344CB8AC3E}">
        <p14:creationId xmlns:p14="http://schemas.microsoft.com/office/powerpoint/2010/main" val="4089411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a:t>
            </a:r>
          </a:p>
          <a:p>
            <a:endParaRPr lang="en-US" dirty="0"/>
          </a:p>
          <a:p>
            <a:r>
              <a:rPr lang="en-US" dirty="0"/>
              <a:t>We wanted to take an initial look at what attributes would likely influence an IMDB Rating. This type off insight may indicate that there is a specific title that runs for a specific amount of time that may contribute to a higher IMDB rating. If Netflix is able to see which attributes positively influence </a:t>
            </a:r>
          </a:p>
          <a:p>
            <a:r>
              <a:rPr lang="en-US" dirty="0"/>
              <a:t>audience ratings, it may provide a business opportunity to have another department to handle the licensing </a:t>
            </a:r>
            <a:r>
              <a:rPr lang="en-US" dirty="0" err="1"/>
              <a:t>aggreements</a:t>
            </a:r>
            <a:r>
              <a:rPr lang="en-US" dirty="0"/>
              <a:t> to get titles onto the platform.</a:t>
            </a:r>
          </a:p>
          <a:p>
            <a:endParaRPr lang="en-US" dirty="0"/>
          </a:p>
          <a:p>
            <a:r>
              <a:rPr lang="en-US" dirty="0"/>
              <a:t>We assume that there is a combination of multiple attributes that will influence ratings, not just one. This is just our initial look</a:t>
            </a:r>
          </a:p>
        </p:txBody>
      </p:sp>
      <p:sp>
        <p:nvSpPr>
          <p:cNvPr id="4" name="Slide Number Placeholder 3"/>
          <p:cNvSpPr>
            <a:spLocks noGrp="1"/>
          </p:cNvSpPr>
          <p:nvPr>
            <p:ph type="sldNum" sz="quarter" idx="5"/>
          </p:nvPr>
        </p:nvSpPr>
        <p:spPr/>
        <p:txBody>
          <a:bodyPr/>
          <a:lstStyle/>
          <a:p>
            <a:fld id="{2D03EBAC-EF87-E246-B885-10FA21C11816}" type="slidenum">
              <a:rPr lang="en-US" smtClean="0"/>
              <a:t>11</a:t>
            </a:fld>
            <a:endParaRPr lang="en-US"/>
          </a:p>
        </p:txBody>
      </p:sp>
    </p:spTree>
    <p:extLst>
      <p:ext uri="{BB962C8B-B14F-4D97-AF65-F5344CB8AC3E}">
        <p14:creationId xmlns:p14="http://schemas.microsoft.com/office/powerpoint/2010/main" val="3312409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When compared to user data, and actual use cases of media, we were able to extract some degree of insight through aggregated metrics. One of the most promising came from the comparative analysis of run time of a given title, per session, to the next click generated by a user. </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 utilized this information, transformed all times to seconds, and started to generate ratios of how much of a film users were actually watching. This lead us to start categorizing behaviors in how users were interacting with media. Of the over 187K transactions on UK Netflix services the bottom 50% of transactions were not even watched, they were skipped over. </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It wasn’t until the 3</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rd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Quartile of interactions that we started seeing users fully watch the program. The max end of the spectrum, where a user could watch 5000% of a program, were explainable behaviors where users clicked, and then forgot about the show. From a business standpoint, Netflix keeps market share by grabbing and holding onto attention. Where not only do you watch something, but you also binge watch something. You want to take up as much of people’s time as possible. That is how Netflix keeps and grabs market share. And it is decided by content. </a:t>
            </a:r>
          </a:p>
          <a:p>
            <a:endParaRPr lang="en-US" dirty="0"/>
          </a:p>
        </p:txBody>
      </p:sp>
      <p:sp>
        <p:nvSpPr>
          <p:cNvPr id="4" name="Slide Number Placeholder 3"/>
          <p:cNvSpPr>
            <a:spLocks noGrp="1"/>
          </p:cNvSpPr>
          <p:nvPr>
            <p:ph type="sldNum" sz="quarter" idx="5"/>
          </p:nvPr>
        </p:nvSpPr>
        <p:spPr/>
        <p:txBody>
          <a:bodyPr/>
          <a:lstStyle/>
          <a:p>
            <a:fld id="{2D03EBAC-EF87-E246-B885-10FA21C11816}" type="slidenum">
              <a:rPr lang="en-US" smtClean="0"/>
              <a:t>14</a:t>
            </a:fld>
            <a:endParaRPr lang="en-US"/>
          </a:p>
        </p:txBody>
      </p:sp>
    </p:spTree>
    <p:extLst>
      <p:ext uri="{BB962C8B-B14F-4D97-AF65-F5344CB8AC3E}">
        <p14:creationId xmlns:p14="http://schemas.microsoft.com/office/powerpoint/2010/main" val="2711372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What is the combination of content clues that takes content and maximizes why a viewer is watching it? This becomes a factoring question and can be modeled using transactional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 And what we know now is that it isn’t just clicking on it, but actually digesting the media.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t>3., We </a:t>
            </a:r>
            <a:r>
              <a:rPr lang="en-US" dirty="0"/>
              <a:t>have also been able to get significant actor data, and descriptions of film synopsis. Of these, we were able to break them down, atomically, into single words. </a:t>
            </a:r>
          </a:p>
          <a:p>
            <a:endParaRPr lang="en-US" dirty="0"/>
          </a:p>
        </p:txBody>
      </p:sp>
      <p:sp>
        <p:nvSpPr>
          <p:cNvPr id="4" name="Slide Number Placeholder 3"/>
          <p:cNvSpPr>
            <a:spLocks noGrp="1"/>
          </p:cNvSpPr>
          <p:nvPr>
            <p:ph type="sldNum" sz="quarter" idx="5"/>
          </p:nvPr>
        </p:nvSpPr>
        <p:spPr/>
        <p:txBody>
          <a:bodyPr/>
          <a:lstStyle/>
          <a:p>
            <a:fld id="{2D03EBAC-EF87-E246-B885-10FA21C11816}" type="slidenum">
              <a:rPr lang="en-US" smtClean="0"/>
              <a:t>16</a:t>
            </a:fld>
            <a:endParaRPr lang="en-US"/>
          </a:p>
        </p:txBody>
      </p:sp>
    </p:spTree>
    <p:extLst>
      <p:ext uri="{BB962C8B-B14F-4D97-AF65-F5344CB8AC3E}">
        <p14:creationId xmlns:p14="http://schemas.microsoft.com/office/powerpoint/2010/main" val="1402942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a:t>
            </a:r>
          </a:p>
          <a:p>
            <a:endParaRPr lang="en-US" dirty="0"/>
          </a:p>
          <a:p>
            <a:pPr marL="171450" indent="-171450">
              <a:buFontTx/>
              <a:buChar char="-"/>
            </a:pPr>
            <a:r>
              <a:rPr lang="en-US" dirty="0"/>
              <a:t>This is our project so far. We understand that we have some more work to be done in order to meet our desired </a:t>
            </a:r>
            <a:r>
              <a:rPr lang="en-US" dirty="0" err="1"/>
              <a:t>endstate</a:t>
            </a:r>
            <a:endParaRPr lang="en-US" dirty="0"/>
          </a:p>
          <a:p>
            <a:pPr marL="628650" lvl="1" indent="-171450">
              <a:buFontTx/>
              <a:buChar char="-"/>
            </a:pPr>
            <a:r>
              <a:rPr lang="en-US" dirty="0"/>
              <a:t>Data Cleaning</a:t>
            </a:r>
          </a:p>
          <a:p>
            <a:pPr marL="628650" lvl="1" indent="-171450">
              <a:buFontTx/>
              <a:buChar char="-"/>
            </a:pPr>
            <a:r>
              <a:rPr lang="en-US" dirty="0"/>
              <a:t>Understanding relationships between attributes</a:t>
            </a:r>
          </a:p>
          <a:p>
            <a:pPr marL="628650" lvl="1" indent="-171450">
              <a:buFontTx/>
              <a:buChar char="-"/>
            </a:pPr>
            <a:r>
              <a:rPr lang="en-US" dirty="0"/>
              <a:t>Selecting the appropriate model/Models &amp; techniques to provide concrete business justification to pursue a course of action.</a:t>
            </a:r>
          </a:p>
        </p:txBody>
      </p:sp>
      <p:sp>
        <p:nvSpPr>
          <p:cNvPr id="4" name="Slide Number Placeholder 3"/>
          <p:cNvSpPr>
            <a:spLocks noGrp="1"/>
          </p:cNvSpPr>
          <p:nvPr>
            <p:ph type="sldNum" sz="quarter" idx="5"/>
          </p:nvPr>
        </p:nvSpPr>
        <p:spPr/>
        <p:txBody>
          <a:bodyPr/>
          <a:lstStyle/>
          <a:p>
            <a:fld id="{2D03EBAC-EF87-E246-B885-10FA21C11816}" type="slidenum">
              <a:rPr lang="en-US" smtClean="0"/>
              <a:t>17</a:t>
            </a:fld>
            <a:endParaRPr lang="en-US"/>
          </a:p>
        </p:txBody>
      </p:sp>
    </p:spTree>
    <p:extLst>
      <p:ext uri="{BB962C8B-B14F-4D97-AF65-F5344CB8AC3E}">
        <p14:creationId xmlns:p14="http://schemas.microsoft.com/office/powerpoint/2010/main" val="3315041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AC0FC-1E0E-ACC8-9AE9-DF12DA6B37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BA49D8-3BBA-D30C-197D-FD7115D2FF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764B11-4B30-75D6-6748-7E9B7E32C938}"/>
              </a:ext>
            </a:extLst>
          </p:cNvPr>
          <p:cNvSpPr>
            <a:spLocks noGrp="1"/>
          </p:cNvSpPr>
          <p:nvPr>
            <p:ph type="dt" sz="half" idx="10"/>
          </p:nvPr>
        </p:nvSpPr>
        <p:spPr/>
        <p:txBody>
          <a:bodyPr/>
          <a:lstStyle/>
          <a:p>
            <a:fld id="{455D3235-FC70-A549-B194-F96E22A699CE}" type="datetimeFigureOut">
              <a:rPr lang="en-US" smtClean="0"/>
              <a:t>8/12/23</a:t>
            </a:fld>
            <a:endParaRPr lang="en-US"/>
          </a:p>
        </p:txBody>
      </p:sp>
      <p:sp>
        <p:nvSpPr>
          <p:cNvPr id="5" name="Footer Placeholder 4">
            <a:extLst>
              <a:ext uri="{FF2B5EF4-FFF2-40B4-BE49-F238E27FC236}">
                <a16:creationId xmlns:a16="http://schemas.microsoft.com/office/drawing/2014/main" id="{7981F5FB-E8FD-E54B-541A-CA6504E96B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60B69D-2C12-D9AB-F88A-872FEA05285F}"/>
              </a:ext>
            </a:extLst>
          </p:cNvPr>
          <p:cNvSpPr>
            <a:spLocks noGrp="1"/>
          </p:cNvSpPr>
          <p:nvPr>
            <p:ph type="sldNum" sz="quarter" idx="12"/>
          </p:nvPr>
        </p:nvSpPr>
        <p:spPr/>
        <p:txBody>
          <a:bodyPr/>
          <a:lstStyle/>
          <a:p>
            <a:fld id="{248A1295-0FA8-EF40-8545-436DD415C106}" type="slidenum">
              <a:rPr lang="en-US" smtClean="0"/>
              <a:t>‹#›</a:t>
            </a:fld>
            <a:endParaRPr lang="en-US"/>
          </a:p>
        </p:txBody>
      </p:sp>
    </p:spTree>
    <p:extLst>
      <p:ext uri="{BB962C8B-B14F-4D97-AF65-F5344CB8AC3E}">
        <p14:creationId xmlns:p14="http://schemas.microsoft.com/office/powerpoint/2010/main" val="2705502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D2CF0-1607-AFE0-94C5-2B97F37853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B58017-01D1-B8C1-AEB1-6BC1F5451E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610FC4-EA07-A3A2-37D5-ED5285B80155}"/>
              </a:ext>
            </a:extLst>
          </p:cNvPr>
          <p:cNvSpPr>
            <a:spLocks noGrp="1"/>
          </p:cNvSpPr>
          <p:nvPr>
            <p:ph type="dt" sz="half" idx="10"/>
          </p:nvPr>
        </p:nvSpPr>
        <p:spPr/>
        <p:txBody>
          <a:bodyPr/>
          <a:lstStyle/>
          <a:p>
            <a:fld id="{455D3235-FC70-A549-B194-F96E22A699CE}" type="datetimeFigureOut">
              <a:rPr lang="en-US" smtClean="0"/>
              <a:t>8/12/23</a:t>
            </a:fld>
            <a:endParaRPr lang="en-US"/>
          </a:p>
        </p:txBody>
      </p:sp>
      <p:sp>
        <p:nvSpPr>
          <p:cNvPr id="5" name="Footer Placeholder 4">
            <a:extLst>
              <a:ext uri="{FF2B5EF4-FFF2-40B4-BE49-F238E27FC236}">
                <a16:creationId xmlns:a16="http://schemas.microsoft.com/office/drawing/2014/main" id="{631470BC-8BAB-F606-3CE8-140568645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1B9C25-DA19-C4D7-F8A3-64C9DF51555D}"/>
              </a:ext>
            </a:extLst>
          </p:cNvPr>
          <p:cNvSpPr>
            <a:spLocks noGrp="1"/>
          </p:cNvSpPr>
          <p:nvPr>
            <p:ph type="sldNum" sz="quarter" idx="12"/>
          </p:nvPr>
        </p:nvSpPr>
        <p:spPr/>
        <p:txBody>
          <a:bodyPr/>
          <a:lstStyle/>
          <a:p>
            <a:fld id="{248A1295-0FA8-EF40-8545-436DD415C106}" type="slidenum">
              <a:rPr lang="en-US" smtClean="0"/>
              <a:t>‹#›</a:t>
            </a:fld>
            <a:endParaRPr lang="en-US"/>
          </a:p>
        </p:txBody>
      </p:sp>
    </p:spTree>
    <p:extLst>
      <p:ext uri="{BB962C8B-B14F-4D97-AF65-F5344CB8AC3E}">
        <p14:creationId xmlns:p14="http://schemas.microsoft.com/office/powerpoint/2010/main" val="1726694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815B23-A2BD-9859-B4B8-3CE2F317D1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8D92E1-AF9D-E781-129F-CDCD61FCF8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A0D5B0-43D5-ADAB-18AC-2A66A60818E1}"/>
              </a:ext>
            </a:extLst>
          </p:cNvPr>
          <p:cNvSpPr>
            <a:spLocks noGrp="1"/>
          </p:cNvSpPr>
          <p:nvPr>
            <p:ph type="dt" sz="half" idx="10"/>
          </p:nvPr>
        </p:nvSpPr>
        <p:spPr/>
        <p:txBody>
          <a:bodyPr/>
          <a:lstStyle/>
          <a:p>
            <a:fld id="{455D3235-FC70-A549-B194-F96E22A699CE}" type="datetimeFigureOut">
              <a:rPr lang="en-US" smtClean="0"/>
              <a:t>8/12/23</a:t>
            </a:fld>
            <a:endParaRPr lang="en-US"/>
          </a:p>
        </p:txBody>
      </p:sp>
      <p:sp>
        <p:nvSpPr>
          <p:cNvPr id="5" name="Footer Placeholder 4">
            <a:extLst>
              <a:ext uri="{FF2B5EF4-FFF2-40B4-BE49-F238E27FC236}">
                <a16:creationId xmlns:a16="http://schemas.microsoft.com/office/drawing/2014/main" id="{EBA89F41-5653-149F-70A9-B9BA6E55B1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B441C-031E-1639-490C-1D2746598191}"/>
              </a:ext>
            </a:extLst>
          </p:cNvPr>
          <p:cNvSpPr>
            <a:spLocks noGrp="1"/>
          </p:cNvSpPr>
          <p:nvPr>
            <p:ph type="sldNum" sz="quarter" idx="12"/>
          </p:nvPr>
        </p:nvSpPr>
        <p:spPr/>
        <p:txBody>
          <a:bodyPr/>
          <a:lstStyle/>
          <a:p>
            <a:fld id="{248A1295-0FA8-EF40-8545-436DD415C106}" type="slidenum">
              <a:rPr lang="en-US" smtClean="0"/>
              <a:t>‹#›</a:t>
            </a:fld>
            <a:endParaRPr lang="en-US"/>
          </a:p>
        </p:txBody>
      </p:sp>
    </p:spTree>
    <p:extLst>
      <p:ext uri="{BB962C8B-B14F-4D97-AF65-F5344CB8AC3E}">
        <p14:creationId xmlns:p14="http://schemas.microsoft.com/office/powerpoint/2010/main" val="4288488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3B80-AD4A-5804-9177-21E21E4FB1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011B02-5AB8-6F62-1D03-C5D4939355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410047-B9B6-F714-AB4F-C1A1311D47F8}"/>
              </a:ext>
            </a:extLst>
          </p:cNvPr>
          <p:cNvSpPr>
            <a:spLocks noGrp="1"/>
          </p:cNvSpPr>
          <p:nvPr>
            <p:ph type="dt" sz="half" idx="10"/>
          </p:nvPr>
        </p:nvSpPr>
        <p:spPr/>
        <p:txBody>
          <a:bodyPr/>
          <a:lstStyle/>
          <a:p>
            <a:fld id="{455D3235-FC70-A549-B194-F96E22A699CE}" type="datetimeFigureOut">
              <a:rPr lang="en-US" smtClean="0"/>
              <a:t>8/12/23</a:t>
            </a:fld>
            <a:endParaRPr lang="en-US"/>
          </a:p>
        </p:txBody>
      </p:sp>
      <p:sp>
        <p:nvSpPr>
          <p:cNvPr id="5" name="Footer Placeholder 4">
            <a:extLst>
              <a:ext uri="{FF2B5EF4-FFF2-40B4-BE49-F238E27FC236}">
                <a16:creationId xmlns:a16="http://schemas.microsoft.com/office/drawing/2014/main" id="{238EEF11-C2FE-0BC4-7C27-D287B5393F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47FC5-E212-445B-8FD2-615CE73F8381}"/>
              </a:ext>
            </a:extLst>
          </p:cNvPr>
          <p:cNvSpPr>
            <a:spLocks noGrp="1"/>
          </p:cNvSpPr>
          <p:nvPr>
            <p:ph type="sldNum" sz="quarter" idx="12"/>
          </p:nvPr>
        </p:nvSpPr>
        <p:spPr/>
        <p:txBody>
          <a:bodyPr/>
          <a:lstStyle/>
          <a:p>
            <a:fld id="{248A1295-0FA8-EF40-8545-436DD415C106}" type="slidenum">
              <a:rPr lang="en-US" smtClean="0"/>
              <a:t>‹#›</a:t>
            </a:fld>
            <a:endParaRPr lang="en-US"/>
          </a:p>
        </p:txBody>
      </p:sp>
    </p:spTree>
    <p:extLst>
      <p:ext uri="{BB962C8B-B14F-4D97-AF65-F5344CB8AC3E}">
        <p14:creationId xmlns:p14="http://schemas.microsoft.com/office/powerpoint/2010/main" val="3736264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32D74-7C0A-8F59-443D-88790368CC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6DE44E-E31E-F075-98B7-60E01AEB5F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77AC4D-B298-ACA5-0903-6A7D621DAE35}"/>
              </a:ext>
            </a:extLst>
          </p:cNvPr>
          <p:cNvSpPr>
            <a:spLocks noGrp="1"/>
          </p:cNvSpPr>
          <p:nvPr>
            <p:ph type="dt" sz="half" idx="10"/>
          </p:nvPr>
        </p:nvSpPr>
        <p:spPr/>
        <p:txBody>
          <a:bodyPr/>
          <a:lstStyle/>
          <a:p>
            <a:fld id="{455D3235-FC70-A549-B194-F96E22A699CE}" type="datetimeFigureOut">
              <a:rPr lang="en-US" smtClean="0"/>
              <a:t>8/12/23</a:t>
            </a:fld>
            <a:endParaRPr lang="en-US"/>
          </a:p>
        </p:txBody>
      </p:sp>
      <p:sp>
        <p:nvSpPr>
          <p:cNvPr id="5" name="Footer Placeholder 4">
            <a:extLst>
              <a:ext uri="{FF2B5EF4-FFF2-40B4-BE49-F238E27FC236}">
                <a16:creationId xmlns:a16="http://schemas.microsoft.com/office/drawing/2014/main" id="{6EFC85FE-C6AF-4A77-D5DA-4BD2751B13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D42E6D-6625-0C27-73D2-FBEE6FF6E622}"/>
              </a:ext>
            </a:extLst>
          </p:cNvPr>
          <p:cNvSpPr>
            <a:spLocks noGrp="1"/>
          </p:cNvSpPr>
          <p:nvPr>
            <p:ph type="sldNum" sz="quarter" idx="12"/>
          </p:nvPr>
        </p:nvSpPr>
        <p:spPr/>
        <p:txBody>
          <a:bodyPr/>
          <a:lstStyle/>
          <a:p>
            <a:fld id="{248A1295-0FA8-EF40-8545-436DD415C106}" type="slidenum">
              <a:rPr lang="en-US" smtClean="0"/>
              <a:t>‹#›</a:t>
            </a:fld>
            <a:endParaRPr lang="en-US"/>
          </a:p>
        </p:txBody>
      </p:sp>
    </p:spTree>
    <p:extLst>
      <p:ext uri="{BB962C8B-B14F-4D97-AF65-F5344CB8AC3E}">
        <p14:creationId xmlns:p14="http://schemas.microsoft.com/office/powerpoint/2010/main" val="3599660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39BD-63ED-8240-1A72-6F59A10F11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7098DB-BF7B-5F86-68D2-39B6A02C52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D3B149-C6D3-B27A-14A5-583D46ABEE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FDF93C-B7AF-592D-0E86-3A77D94D00C7}"/>
              </a:ext>
            </a:extLst>
          </p:cNvPr>
          <p:cNvSpPr>
            <a:spLocks noGrp="1"/>
          </p:cNvSpPr>
          <p:nvPr>
            <p:ph type="dt" sz="half" idx="10"/>
          </p:nvPr>
        </p:nvSpPr>
        <p:spPr/>
        <p:txBody>
          <a:bodyPr/>
          <a:lstStyle/>
          <a:p>
            <a:fld id="{455D3235-FC70-A549-B194-F96E22A699CE}" type="datetimeFigureOut">
              <a:rPr lang="en-US" smtClean="0"/>
              <a:t>8/12/23</a:t>
            </a:fld>
            <a:endParaRPr lang="en-US"/>
          </a:p>
        </p:txBody>
      </p:sp>
      <p:sp>
        <p:nvSpPr>
          <p:cNvPr id="6" name="Footer Placeholder 5">
            <a:extLst>
              <a:ext uri="{FF2B5EF4-FFF2-40B4-BE49-F238E27FC236}">
                <a16:creationId xmlns:a16="http://schemas.microsoft.com/office/drawing/2014/main" id="{3AAD36E7-0639-FD19-8478-F521CE4887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2852E5-756D-AA07-6808-738184698D5F}"/>
              </a:ext>
            </a:extLst>
          </p:cNvPr>
          <p:cNvSpPr>
            <a:spLocks noGrp="1"/>
          </p:cNvSpPr>
          <p:nvPr>
            <p:ph type="sldNum" sz="quarter" idx="12"/>
          </p:nvPr>
        </p:nvSpPr>
        <p:spPr/>
        <p:txBody>
          <a:bodyPr/>
          <a:lstStyle/>
          <a:p>
            <a:fld id="{248A1295-0FA8-EF40-8545-436DD415C106}" type="slidenum">
              <a:rPr lang="en-US" smtClean="0"/>
              <a:t>‹#›</a:t>
            </a:fld>
            <a:endParaRPr lang="en-US"/>
          </a:p>
        </p:txBody>
      </p:sp>
    </p:spTree>
    <p:extLst>
      <p:ext uri="{BB962C8B-B14F-4D97-AF65-F5344CB8AC3E}">
        <p14:creationId xmlns:p14="http://schemas.microsoft.com/office/powerpoint/2010/main" val="3442765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CA567-7994-5DE5-64AE-5DE00553E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6258CC-9DF7-4AFF-02AC-D324FD2965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3552DC-3E3A-7548-76D3-1DA2E46027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0EA09C-B69B-E883-DA0C-332585EBB0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0E24F1-2EFE-CC38-6E14-E2FFD3326E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5B3FD2-7B63-D9EB-C3CC-361C8F55C4B6}"/>
              </a:ext>
            </a:extLst>
          </p:cNvPr>
          <p:cNvSpPr>
            <a:spLocks noGrp="1"/>
          </p:cNvSpPr>
          <p:nvPr>
            <p:ph type="dt" sz="half" idx="10"/>
          </p:nvPr>
        </p:nvSpPr>
        <p:spPr/>
        <p:txBody>
          <a:bodyPr/>
          <a:lstStyle/>
          <a:p>
            <a:fld id="{455D3235-FC70-A549-B194-F96E22A699CE}" type="datetimeFigureOut">
              <a:rPr lang="en-US" smtClean="0"/>
              <a:t>8/12/23</a:t>
            </a:fld>
            <a:endParaRPr lang="en-US"/>
          </a:p>
        </p:txBody>
      </p:sp>
      <p:sp>
        <p:nvSpPr>
          <p:cNvPr id="8" name="Footer Placeholder 7">
            <a:extLst>
              <a:ext uri="{FF2B5EF4-FFF2-40B4-BE49-F238E27FC236}">
                <a16:creationId xmlns:a16="http://schemas.microsoft.com/office/drawing/2014/main" id="{613D5103-2DB8-6DE4-6A9D-4F3D683358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941ABF-434C-DEF8-F853-08769050BEF0}"/>
              </a:ext>
            </a:extLst>
          </p:cNvPr>
          <p:cNvSpPr>
            <a:spLocks noGrp="1"/>
          </p:cNvSpPr>
          <p:nvPr>
            <p:ph type="sldNum" sz="quarter" idx="12"/>
          </p:nvPr>
        </p:nvSpPr>
        <p:spPr/>
        <p:txBody>
          <a:bodyPr/>
          <a:lstStyle/>
          <a:p>
            <a:fld id="{248A1295-0FA8-EF40-8545-436DD415C106}" type="slidenum">
              <a:rPr lang="en-US" smtClean="0"/>
              <a:t>‹#›</a:t>
            </a:fld>
            <a:endParaRPr lang="en-US"/>
          </a:p>
        </p:txBody>
      </p:sp>
    </p:spTree>
    <p:extLst>
      <p:ext uri="{BB962C8B-B14F-4D97-AF65-F5344CB8AC3E}">
        <p14:creationId xmlns:p14="http://schemas.microsoft.com/office/powerpoint/2010/main" val="3740408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1D02-AB53-620F-60E7-7CEF44A5DF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3B947B-4B13-FB1E-649C-710F5EB403DD}"/>
              </a:ext>
            </a:extLst>
          </p:cNvPr>
          <p:cNvSpPr>
            <a:spLocks noGrp="1"/>
          </p:cNvSpPr>
          <p:nvPr>
            <p:ph type="dt" sz="half" idx="10"/>
          </p:nvPr>
        </p:nvSpPr>
        <p:spPr/>
        <p:txBody>
          <a:bodyPr/>
          <a:lstStyle/>
          <a:p>
            <a:fld id="{455D3235-FC70-A549-B194-F96E22A699CE}" type="datetimeFigureOut">
              <a:rPr lang="en-US" smtClean="0"/>
              <a:t>8/12/23</a:t>
            </a:fld>
            <a:endParaRPr lang="en-US"/>
          </a:p>
        </p:txBody>
      </p:sp>
      <p:sp>
        <p:nvSpPr>
          <p:cNvPr id="4" name="Footer Placeholder 3">
            <a:extLst>
              <a:ext uri="{FF2B5EF4-FFF2-40B4-BE49-F238E27FC236}">
                <a16:creationId xmlns:a16="http://schemas.microsoft.com/office/drawing/2014/main" id="{8E2E18C1-33E3-0FA9-F511-A15DC1455E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97FACA-684C-AA5A-20E4-3DE9C53BFAF2}"/>
              </a:ext>
            </a:extLst>
          </p:cNvPr>
          <p:cNvSpPr>
            <a:spLocks noGrp="1"/>
          </p:cNvSpPr>
          <p:nvPr>
            <p:ph type="sldNum" sz="quarter" idx="12"/>
          </p:nvPr>
        </p:nvSpPr>
        <p:spPr/>
        <p:txBody>
          <a:bodyPr/>
          <a:lstStyle/>
          <a:p>
            <a:fld id="{248A1295-0FA8-EF40-8545-436DD415C106}" type="slidenum">
              <a:rPr lang="en-US" smtClean="0"/>
              <a:t>‹#›</a:t>
            </a:fld>
            <a:endParaRPr lang="en-US"/>
          </a:p>
        </p:txBody>
      </p:sp>
    </p:spTree>
    <p:extLst>
      <p:ext uri="{BB962C8B-B14F-4D97-AF65-F5344CB8AC3E}">
        <p14:creationId xmlns:p14="http://schemas.microsoft.com/office/powerpoint/2010/main" val="3492141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9D6E98-6ACB-739A-74A5-AE91D23AE0E2}"/>
              </a:ext>
            </a:extLst>
          </p:cNvPr>
          <p:cNvSpPr>
            <a:spLocks noGrp="1"/>
          </p:cNvSpPr>
          <p:nvPr>
            <p:ph type="dt" sz="half" idx="10"/>
          </p:nvPr>
        </p:nvSpPr>
        <p:spPr/>
        <p:txBody>
          <a:bodyPr/>
          <a:lstStyle/>
          <a:p>
            <a:fld id="{455D3235-FC70-A549-B194-F96E22A699CE}" type="datetimeFigureOut">
              <a:rPr lang="en-US" smtClean="0"/>
              <a:t>8/12/23</a:t>
            </a:fld>
            <a:endParaRPr lang="en-US"/>
          </a:p>
        </p:txBody>
      </p:sp>
      <p:sp>
        <p:nvSpPr>
          <p:cNvPr id="3" name="Footer Placeholder 2">
            <a:extLst>
              <a:ext uri="{FF2B5EF4-FFF2-40B4-BE49-F238E27FC236}">
                <a16:creationId xmlns:a16="http://schemas.microsoft.com/office/drawing/2014/main" id="{BA9601EE-789C-05E6-7802-8C82967D5A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63CB38-CF32-66B0-2509-8ECCEB3C02E6}"/>
              </a:ext>
            </a:extLst>
          </p:cNvPr>
          <p:cNvSpPr>
            <a:spLocks noGrp="1"/>
          </p:cNvSpPr>
          <p:nvPr>
            <p:ph type="sldNum" sz="quarter" idx="12"/>
          </p:nvPr>
        </p:nvSpPr>
        <p:spPr/>
        <p:txBody>
          <a:bodyPr/>
          <a:lstStyle/>
          <a:p>
            <a:fld id="{248A1295-0FA8-EF40-8545-436DD415C106}" type="slidenum">
              <a:rPr lang="en-US" smtClean="0"/>
              <a:t>‹#›</a:t>
            </a:fld>
            <a:endParaRPr lang="en-US"/>
          </a:p>
        </p:txBody>
      </p:sp>
    </p:spTree>
    <p:extLst>
      <p:ext uri="{BB962C8B-B14F-4D97-AF65-F5344CB8AC3E}">
        <p14:creationId xmlns:p14="http://schemas.microsoft.com/office/powerpoint/2010/main" val="2022795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22242-3B46-016F-5BDD-7EEC607DA2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0717F5-021F-0AB1-C7BF-45A4212590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810DA0-E9AB-B322-989D-2528D27CE9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5E8EC6-B8F9-5DEC-02FA-E9C1A17E2BAE}"/>
              </a:ext>
            </a:extLst>
          </p:cNvPr>
          <p:cNvSpPr>
            <a:spLocks noGrp="1"/>
          </p:cNvSpPr>
          <p:nvPr>
            <p:ph type="dt" sz="half" idx="10"/>
          </p:nvPr>
        </p:nvSpPr>
        <p:spPr/>
        <p:txBody>
          <a:bodyPr/>
          <a:lstStyle/>
          <a:p>
            <a:fld id="{455D3235-FC70-A549-B194-F96E22A699CE}" type="datetimeFigureOut">
              <a:rPr lang="en-US" smtClean="0"/>
              <a:t>8/12/23</a:t>
            </a:fld>
            <a:endParaRPr lang="en-US"/>
          </a:p>
        </p:txBody>
      </p:sp>
      <p:sp>
        <p:nvSpPr>
          <p:cNvPr id="6" name="Footer Placeholder 5">
            <a:extLst>
              <a:ext uri="{FF2B5EF4-FFF2-40B4-BE49-F238E27FC236}">
                <a16:creationId xmlns:a16="http://schemas.microsoft.com/office/drawing/2014/main" id="{31C345FF-F78D-6D16-8C10-3D9E21EE1F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AED8B0-B6F5-02B1-B390-0C2D56BFDFEE}"/>
              </a:ext>
            </a:extLst>
          </p:cNvPr>
          <p:cNvSpPr>
            <a:spLocks noGrp="1"/>
          </p:cNvSpPr>
          <p:nvPr>
            <p:ph type="sldNum" sz="quarter" idx="12"/>
          </p:nvPr>
        </p:nvSpPr>
        <p:spPr/>
        <p:txBody>
          <a:bodyPr/>
          <a:lstStyle/>
          <a:p>
            <a:fld id="{248A1295-0FA8-EF40-8545-436DD415C106}" type="slidenum">
              <a:rPr lang="en-US" smtClean="0"/>
              <a:t>‹#›</a:t>
            </a:fld>
            <a:endParaRPr lang="en-US"/>
          </a:p>
        </p:txBody>
      </p:sp>
    </p:spTree>
    <p:extLst>
      <p:ext uri="{BB962C8B-B14F-4D97-AF65-F5344CB8AC3E}">
        <p14:creationId xmlns:p14="http://schemas.microsoft.com/office/powerpoint/2010/main" val="632850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C111-8992-66BB-D567-E0432149E0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DF9691-8896-0DD1-FEFF-8D2F43EAFC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8CA3C9-E71D-24A0-89D7-5498F4E8B4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B7D4D8-33C4-19CA-90DC-04E4AB60C5B4}"/>
              </a:ext>
            </a:extLst>
          </p:cNvPr>
          <p:cNvSpPr>
            <a:spLocks noGrp="1"/>
          </p:cNvSpPr>
          <p:nvPr>
            <p:ph type="dt" sz="half" idx="10"/>
          </p:nvPr>
        </p:nvSpPr>
        <p:spPr/>
        <p:txBody>
          <a:bodyPr/>
          <a:lstStyle/>
          <a:p>
            <a:fld id="{455D3235-FC70-A549-B194-F96E22A699CE}" type="datetimeFigureOut">
              <a:rPr lang="en-US" smtClean="0"/>
              <a:t>8/12/23</a:t>
            </a:fld>
            <a:endParaRPr lang="en-US"/>
          </a:p>
        </p:txBody>
      </p:sp>
      <p:sp>
        <p:nvSpPr>
          <p:cNvPr id="6" name="Footer Placeholder 5">
            <a:extLst>
              <a:ext uri="{FF2B5EF4-FFF2-40B4-BE49-F238E27FC236}">
                <a16:creationId xmlns:a16="http://schemas.microsoft.com/office/drawing/2014/main" id="{C3D08179-8CF3-65F4-66FE-CCA9121F0D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AE797A-386C-01B5-0213-E249B51F9613}"/>
              </a:ext>
            </a:extLst>
          </p:cNvPr>
          <p:cNvSpPr>
            <a:spLocks noGrp="1"/>
          </p:cNvSpPr>
          <p:nvPr>
            <p:ph type="sldNum" sz="quarter" idx="12"/>
          </p:nvPr>
        </p:nvSpPr>
        <p:spPr/>
        <p:txBody>
          <a:bodyPr/>
          <a:lstStyle/>
          <a:p>
            <a:fld id="{248A1295-0FA8-EF40-8545-436DD415C106}" type="slidenum">
              <a:rPr lang="en-US" smtClean="0"/>
              <a:t>‹#›</a:t>
            </a:fld>
            <a:endParaRPr lang="en-US"/>
          </a:p>
        </p:txBody>
      </p:sp>
    </p:spTree>
    <p:extLst>
      <p:ext uri="{BB962C8B-B14F-4D97-AF65-F5344CB8AC3E}">
        <p14:creationId xmlns:p14="http://schemas.microsoft.com/office/powerpoint/2010/main" val="2902464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9D57EB-FFCE-9993-D7BB-D9A231D2CA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719BA2-5187-0F4A-43C4-FC007914D2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1CFE6B-275D-A488-7C10-ABAA980C26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5D3235-FC70-A549-B194-F96E22A699CE}" type="datetimeFigureOut">
              <a:rPr lang="en-US" smtClean="0"/>
              <a:t>8/12/23</a:t>
            </a:fld>
            <a:endParaRPr lang="en-US"/>
          </a:p>
        </p:txBody>
      </p:sp>
      <p:sp>
        <p:nvSpPr>
          <p:cNvPr id="5" name="Footer Placeholder 4">
            <a:extLst>
              <a:ext uri="{FF2B5EF4-FFF2-40B4-BE49-F238E27FC236}">
                <a16:creationId xmlns:a16="http://schemas.microsoft.com/office/drawing/2014/main" id="{F6EDBD03-083E-81CC-7DA8-E2898E5880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6CF03F-F8AD-3EEF-DD10-8884A20824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8A1295-0FA8-EF40-8545-436DD415C106}" type="slidenum">
              <a:rPr lang="en-US" smtClean="0"/>
              <a:t>‹#›</a:t>
            </a:fld>
            <a:endParaRPr lang="en-US"/>
          </a:p>
        </p:txBody>
      </p:sp>
    </p:spTree>
    <p:extLst>
      <p:ext uri="{BB962C8B-B14F-4D97-AF65-F5344CB8AC3E}">
        <p14:creationId xmlns:p14="http://schemas.microsoft.com/office/powerpoint/2010/main" val="4077738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4.jpeg"/><Relationship Id="rId7"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8115176-AEC9-4FF7-8DF7-318ECB832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84451C6-9233-FCA9-166F-3278439FD601}"/>
              </a:ext>
            </a:extLst>
          </p:cNvPr>
          <p:cNvPicPr>
            <a:picLocks noChangeAspect="1"/>
          </p:cNvPicPr>
          <p:nvPr/>
        </p:nvPicPr>
        <p:blipFill rotWithShape="1">
          <a:blip r:embed="rId2"/>
          <a:srcRect t="6356" b="3644"/>
          <a:stretch/>
        </p:blipFill>
        <p:spPr>
          <a:xfrm>
            <a:off x="-3047" y="10"/>
            <a:ext cx="12191999" cy="6857990"/>
          </a:xfrm>
          <a:prstGeom prst="rect">
            <a:avLst/>
          </a:prstGeom>
        </p:spPr>
      </p:pic>
      <p:sp useBgFill="1">
        <p:nvSpPr>
          <p:cNvPr id="16" name="Freeform: Shape 15">
            <a:extLst>
              <a:ext uri="{FF2B5EF4-FFF2-40B4-BE49-F238E27FC236}">
                <a16:creationId xmlns:a16="http://schemas.microsoft.com/office/drawing/2014/main" id="{7BC5096B-3782-42A4-8A8B-866FA29BC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7" y="0"/>
            <a:ext cx="4797551" cy="6858000"/>
          </a:xfrm>
          <a:custGeom>
            <a:avLst/>
            <a:gdLst>
              <a:gd name="connsiteX0" fmla="*/ 0 w 4196431"/>
              <a:gd name="connsiteY0" fmla="*/ 0 h 6858000"/>
              <a:gd name="connsiteX1" fmla="*/ 4196431 w 4196431"/>
              <a:gd name="connsiteY1" fmla="*/ 0 h 6858000"/>
              <a:gd name="connsiteX2" fmla="*/ 4074168 w 4196431"/>
              <a:gd name="connsiteY2" fmla="*/ 2252778 h 6858000"/>
              <a:gd name="connsiteX3" fmla="*/ 3294627 w 4196431"/>
              <a:gd name="connsiteY3" fmla="*/ 5843425 h 6858000"/>
              <a:gd name="connsiteX4" fmla="*/ 3216094 w 4196431"/>
              <a:gd name="connsiteY4" fmla="*/ 5282005 h 6858000"/>
              <a:gd name="connsiteX5" fmla="*/ 3001017 w 4196431"/>
              <a:gd name="connsiteY5" fmla="*/ 6619370 h 6858000"/>
              <a:gd name="connsiteX6" fmla="*/ 2977814 w 4196431"/>
              <a:gd name="connsiteY6" fmla="*/ 6541268 h 6858000"/>
              <a:gd name="connsiteX7" fmla="*/ 2875630 w 4196431"/>
              <a:gd name="connsiteY7" fmla="*/ 6683272 h 6858000"/>
              <a:gd name="connsiteX8" fmla="*/ 2793380 w 4196431"/>
              <a:gd name="connsiteY8" fmla="*/ 6809553 h 6858000"/>
              <a:gd name="connsiteX9" fmla="*/ 2778938 w 4196431"/>
              <a:gd name="connsiteY9" fmla="*/ 6858000 h 6858000"/>
              <a:gd name="connsiteX10" fmla="*/ 2478009 w 4196431"/>
              <a:gd name="connsiteY10" fmla="*/ 6858000 h 6858000"/>
              <a:gd name="connsiteX11" fmla="*/ 2477464 w 4196431"/>
              <a:gd name="connsiteY11" fmla="*/ 6849211 h 6858000"/>
              <a:gd name="connsiteX12" fmla="*/ 2457972 w 4196431"/>
              <a:gd name="connsiteY12" fmla="*/ 6528590 h 6858000"/>
              <a:gd name="connsiteX13" fmla="*/ 2353092 w 4196431"/>
              <a:gd name="connsiteY13" fmla="*/ 6842319 h 6858000"/>
              <a:gd name="connsiteX14" fmla="*/ 2346619 w 4196431"/>
              <a:gd name="connsiteY14" fmla="*/ 6858000 h 6858000"/>
              <a:gd name="connsiteX15" fmla="*/ 1797809 w 4196431"/>
              <a:gd name="connsiteY15" fmla="*/ 6858000 h 6858000"/>
              <a:gd name="connsiteX16" fmla="*/ 1779535 w 4196431"/>
              <a:gd name="connsiteY16" fmla="*/ 6824799 h 6858000"/>
              <a:gd name="connsiteX17" fmla="*/ 1707437 w 4196431"/>
              <a:gd name="connsiteY17" fmla="*/ 6571191 h 6858000"/>
              <a:gd name="connsiteX18" fmla="*/ 1555277 w 4196431"/>
              <a:gd name="connsiteY18" fmla="*/ 6749709 h 6858000"/>
              <a:gd name="connsiteX19" fmla="*/ 1534407 w 4196431"/>
              <a:gd name="connsiteY19" fmla="*/ 6858000 h 6858000"/>
              <a:gd name="connsiteX20" fmla="*/ 1251061 w 4196431"/>
              <a:gd name="connsiteY20" fmla="*/ 6858000 h 6858000"/>
              <a:gd name="connsiteX21" fmla="*/ 1242905 w 4196431"/>
              <a:gd name="connsiteY21" fmla="*/ 6828991 h 6858000"/>
              <a:gd name="connsiteX22" fmla="*/ 1190272 w 4196431"/>
              <a:gd name="connsiteY22" fmla="*/ 6796367 h 6858000"/>
              <a:gd name="connsiteX23" fmla="*/ 1098878 w 4196431"/>
              <a:gd name="connsiteY23" fmla="*/ 6842732 h 6858000"/>
              <a:gd name="connsiteX24" fmla="*/ 1093868 w 4196431"/>
              <a:gd name="connsiteY24" fmla="*/ 6858000 h 6858000"/>
              <a:gd name="connsiteX25" fmla="*/ 0 w 4196431"/>
              <a:gd name="connsiteY2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196431" h="6858000">
                <a:moveTo>
                  <a:pt x="0" y="0"/>
                </a:moveTo>
                <a:lnTo>
                  <a:pt x="4196431" y="0"/>
                </a:lnTo>
                <a:cubicBezTo>
                  <a:pt x="4163410" y="1021915"/>
                  <a:pt x="4120573" y="1975363"/>
                  <a:pt x="4074168" y="2252778"/>
                </a:cubicBezTo>
                <a:cubicBezTo>
                  <a:pt x="3487393" y="5765830"/>
                  <a:pt x="3294627" y="5843425"/>
                  <a:pt x="3294627" y="5843425"/>
                </a:cubicBezTo>
                <a:cubicBezTo>
                  <a:pt x="3294627" y="5843425"/>
                  <a:pt x="3260714" y="5467624"/>
                  <a:pt x="3216094" y="5282005"/>
                </a:cubicBezTo>
                <a:cubicBezTo>
                  <a:pt x="3207169" y="5543191"/>
                  <a:pt x="3031807" y="6578291"/>
                  <a:pt x="3001017" y="6619370"/>
                </a:cubicBezTo>
                <a:cubicBezTo>
                  <a:pt x="2993432" y="6595026"/>
                  <a:pt x="2985399" y="6567641"/>
                  <a:pt x="2977814" y="6541268"/>
                </a:cubicBezTo>
                <a:cubicBezTo>
                  <a:pt x="2952379" y="6592998"/>
                  <a:pt x="2920252" y="6641178"/>
                  <a:pt x="2875630" y="6683272"/>
                </a:cubicBezTo>
                <a:cubicBezTo>
                  <a:pt x="2837255" y="6719534"/>
                  <a:pt x="2811459" y="6762420"/>
                  <a:pt x="2793380" y="6809553"/>
                </a:cubicBezTo>
                <a:lnTo>
                  <a:pt x="2778938" y="6858000"/>
                </a:lnTo>
                <a:lnTo>
                  <a:pt x="2478009" y="6858000"/>
                </a:lnTo>
                <a:lnTo>
                  <a:pt x="2477464" y="6849211"/>
                </a:lnTo>
                <a:cubicBezTo>
                  <a:pt x="2474622" y="6741570"/>
                  <a:pt x="2479223" y="6629767"/>
                  <a:pt x="2457972" y="6528590"/>
                </a:cubicBezTo>
                <a:cubicBezTo>
                  <a:pt x="2419319" y="6660101"/>
                  <a:pt x="2384556" y="6761891"/>
                  <a:pt x="2353092" y="6842319"/>
                </a:cubicBezTo>
                <a:lnTo>
                  <a:pt x="2346619" y="6858000"/>
                </a:lnTo>
                <a:lnTo>
                  <a:pt x="1797809" y="6858000"/>
                </a:lnTo>
                <a:lnTo>
                  <a:pt x="1779535" y="6824799"/>
                </a:lnTo>
                <a:cubicBezTo>
                  <a:pt x="1741321" y="6743115"/>
                  <a:pt x="1720489" y="6658294"/>
                  <a:pt x="1707437" y="6571191"/>
                </a:cubicBezTo>
                <a:cubicBezTo>
                  <a:pt x="1669955" y="6502217"/>
                  <a:pt x="1616855" y="6820203"/>
                  <a:pt x="1555277" y="6749709"/>
                </a:cubicBezTo>
                <a:lnTo>
                  <a:pt x="1534407" y="6858000"/>
                </a:lnTo>
                <a:lnTo>
                  <a:pt x="1251061" y="6858000"/>
                </a:lnTo>
                <a:lnTo>
                  <a:pt x="1242905" y="6828991"/>
                </a:lnTo>
                <a:cubicBezTo>
                  <a:pt x="1232189" y="6812342"/>
                  <a:pt x="1215595" y="6800551"/>
                  <a:pt x="1190272" y="6796367"/>
                </a:cubicBezTo>
                <a:cubicBezTo>
                  <a:pt x="1141077" y="6789900"/>
                  <a:pt x="1114094" y="6810464"/>
                  <a:pt x="1098878" y="6842732"/>
                </a:cubicBezTo>
                <a:lnTo>
                  <a:pt x="109386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AFE5A4A-E79E-AB54-6223-30DF9B3563DD}"/>
              </a:ext>
            </a:extLst>
          </p:cNvPr>
          <p:cNvSpPr>
            <a:spLocks noGrp="1"/>
          </p:cNvSpPr>
          <p:nvPr>
            <p:ph type="ctrTitle"/>
          </p:nvPr>
        </p:nvSpPr>
        <p:spPr>
          <a:xfrm>
            <a:off x="643466" y="643467"/>
            <a:ext cx="3471333" cy="3330353"/>
          </a:xfrm>
          <a:effectLst/>
        </p:spPr>
        <p:txBody>
          <a:bodyPr>
            <a:normAutofit/>
          </a:bodyPr>
          <a:lstStyle/>
          <a:p>
            <a:pPr algn="l"/>
            <a:r>
              <a:rPr lang="en-US" sz="4400" dirty="0"/>
              <a:t>Project Presentation – Netflix Insights</a:t>
            </a:r>
          </a:p>
        </p:txBody>
      </p:sp>
      <p:sp>
        <p:nvSpPr>
          <p:cNvPr id="3" name="Subtitle 2">
            <a:extLst>
              <a:ext uri="{FF2B5EF4-FFF2-40B4-BE49-F238E27FC236}">
                <a16:creationId xmlns:a16="http://schemas.microsoft.com/office/drawing/2014/main" id="{F33C530B-6957-9AAF-AC60-AC8B412C8C0E}"/>
              </a:ext>
            </a:extLst>
          </p:cNvPr>
          <p:cNvSpPr>
            <a:spLocks noGrp="1"/>
          </p:cNvSpPr>
          <p:nvPr>
            <p:ph type="subTitle" idx="1"/>
          </p:nvPr>
        </p:nvSpPr>
        <p:spPr>
          <a:xfrm>
            <a:off x="643466" y="4133135"/>
            <a:ext cx="3241829" cy="1454510"/>
          </a:xfrm>
          <a:effectLst/>
        </p:spPr>
        <p:txBody>
          <a:bodyPr>
            <a:normAutofit/>
          </a:bodyPr>
          <a:lstStyle/>
          <a:p>
            <a:pPr algn="l"/>
            <a:r>
              <a:rPr lang="en-US" sz="2000" dirty="0"/>
              <a:t>IST-707: Applied Machine Learning</a:t>
            </a:r>
          </a:p>
          <a:p>
            <a:pPr algn="l"/>
            <a:r>
              <a:rPr lang="en-US" sz="2000" dirty="0"/>
              <a:t>Benjamin </a:t>
            </a:r>
            <a:r>
              <a:rPr lang="en-US" sz="2000" dirty="0" err="1"/>
              <a:t>Dieck</a:t>
            </a:r>
            <a:endParaRPr lang="en-US" sz="2000" dirty="0"/>
          </a:p>
          <a:p>
            <a:pPr algn="l"/>
            <a:r>
              <a:rPr lang="en-US" sz="2000" dirty="0"/>
              <a:t>Tim Tieng</a:t>
            </a:r>
          </a:p>
        </p:txBody>
      </p:sp>
    </p:spTree>
    <p:extLst>
      <p:ext uri="{BB962C8B-B14F-4D97-AF65-F5344CB8AC3E}">
        <p14:creationId xmlns:p14="http://schemas.microsoft.com/office/powerpoint/2010/main" val="220573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par>
                                <p:cTn id="18" presetID="10" presetClass="entr" presetSubtype="0" fill="hold" grpId="0" nodeType="withEffect">
                                  <p:stCondLst>
                                    <p:cond delay="1000"/>
                                  </p:stCondLst>
                                  <p:iterate>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889156-FFDD-0573-DECB-6C5B7BE6CD1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Initial Exploratory Data Analysis - Correlation</a:t>
            </a:r>
          </a:p>
        </p:txBody>
      </p:sp>
      <p:pic>
        <p:nvPicPr>
          <p:cNvPr id="5" name="Content Placeholder 4" descr="A screenshot of a computer program&#10;&#10;Description automatically generated">
            <a:extLst>
              <a:ext uri="{FF2B5EF4-FFF2-40B4-BE49-F238E27FC236}">
                <a16:creationId xmlns:a16="http://schemas.microsoft.com/office/drawing/2014/main" id="{9026B5D0-5132-C0DA-DD45-FA29AD99AA4C}"/>
              </a:ext>
            </a:extLst>
          </p:cNvPr>
          <p:cNvPicPr>
            <a:picLocks noGrp="1" noChangeAspect="1"/>
          </p:cNvPicPr>
          <p:nvPr>
            <p:ph idx="1"/>
          </p:nvPr>
        </p:nvPicPr>
        <p:blipFill>
          <a:blip r:embed="rId3"/>
          <a:stretch>
            <a:fillRect/>
          </a:stretch>
        </p:blipFill>
        <p:spPr>
          <a:xfrm>
            <a:off x="643467" y="1549971"/>
            <a:ext cx="10905066" cy="3898561"/>
          </a:xfrm>
          <a:prstGeom prst="rect">
            <a:avLst/>
          </a:prstGeom>
        </p:spPr>
      </p:pic>
      <p:sp>
        <p:nvSpPr>
          <p:cNvPr id="6" name="TextBox 5">
            <a:extLst>
              <a:ext uri="{FF2B5EF4-FFF2-40B4-BE49-F238E27FC236}">
                <a16:creationId xmlns:a16="http://schemas.microsoft.com/office/drawing/2014/main" id="{0454B918-99A9-1AC7-6B0F-6EECCCE5E8E7}"/>
              </a:ext>
            </a:extLst>
          </p:cNvPr>
          <p:cNvSpPr txBox="1"/>
          <p:nvPr/>
        </p:nvSpPr>
        <p:spPr>
          <a:xfrm>
            <a:off x="1821485" y="5888736"/>
            <a:ext cx="7629753" cy="646331"/>
          </a:xfrm>
          <a:prstGeom prst="rect">
            <a:avLst/>
          </a:prstGeom>
          <a:noFill/>
        </p:spPr>
        <p:txBody>
          <a:bodyPr wrap="square" rtlCol="0">
            <a:spAutoFit/>
          </a:bodyPr>
          <a:lstStyle/>
          <a:p>
            <a:r>
              <a:rPr lang="en-US" dirty="0"/>
              <a:t>Significance – There may be data quality issues that was introduced by the way the team combined the data files into one </a:t>
            </a:r>
            <a:r>
              <a:rPr lang="en-US" dirty="0" err="1"/>
              <a:t>dataframe</a:t>
            </a:r>
            <a:r>
              <a:rPr lang="en-US" dirty="0"/>
              <a:t>.</a:t>
            </a:r>
          </a:p>
        </p:txBody>
      </p:sp>
    </p:spTree>
    <p:extLst>
      <p:ext uri="{BB962C8B-B14F-4D97-AF65-F5344CB8AC3E}">
        <p14:creationId xmlns:p14="http://schemas.microsoft.com/office/powerpoint/2010/main" val="1179498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8" name="Rectangle 27">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8628" y="1408629"/>
            <a:ext cx="6858000"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832"/>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339A6F5-AD6A-4D80-8AD9-6290D13AC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513"/>
            <a:ext cx="6857572" cy="3581401"/>
          </a:xfrm>
          <a:prstGeom prst="rect">
            <a:avLst/>
          </a:prstGeom>
          <a:gradFill>
            <a:gsLst>
              <a:gs pos="0">
                <a:srgbClr val="000000">
                  <a:alpha val="61000"/>
                </a:srgbClr>
              </a:gs>
              <a:gs pos="95000">
                <a:schemeClr val="accent5">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7DB4D6-8570-02B7-2EC6-E43ABA20A4DE}"/>
              </a:ext>
            </a:extLst>
          </p:cNvPr>
          <p:cNvSpPr>
            <a:spLocks noGrp="1"/>
          </p:cNvSpPr>
          <p:nvPr>
            <p:ph type="title"/>
          </p:nvPr>
        </p:nvSpPr>
        <p:spPr>
          <a:xfrm>
            <a:off x="660042" y="2945176"/>
            <a:ext cx="2878688" cy="2757975"/>
          </a:xfrm>
        </p:spPr>
        <p:txBody>
          <a:bodyPr vert="horz" lIns="91440" tIns="45720" rIns="91440" bIns="45720" rtlCol="0" anchor="t">
            <a:normAutofit/>
          </a:bodyPr>
          <a:lstStyle/>
          <a:p>
            <a:r>
              <a:rPr lang="en-US" sz="3700">
                <a:solidFill>
                  <a:srgbClr val="FFFFFF"/>
                </a:solidFill>
              </a:rPr>
              <a:t>Bi-Variable Analysis – Movie Duration Vs IMDB Rating</a:t>
            </a:r>
          </a:p>
        </p:txBody>
      </p:sp>
      <p:pic>
        <p:nvPicPr>
          <p:cNvPr id="6" name="Picture 5" descr="A blue dotted diagram with text&#10;&#10;Description automatically generated with medium confidence">
            <a:extLst>
              <a:ext uri="{FF2B5EF4-FFF2-40B4-BE49-F238E27FC236}">
                <a16:creationId xmlns:a16="http://schemas.microsoft.com/office/drawing/2014/main" id="{015467C5-6248-DE3D-C127-69B6B26D6243}"/>
              </a:ext>
            </a:extLst>
          </p:cNvPr>
          <p:cNvPicPr>
            <a:picLocks noChangeAspect="1"/>
          </p:cNvPicPr>
          <p:nvPr/>
        </p:nvPicPr>
        <p:blipFill>
          <a:blip r:embed="rId3"/>
          <a:stretch>
            <a:fillRect/>
          </a:stretch>
        </p:blipFill>
        <p:spPr>
          <a:xfrm>
            <a:off x="5237921" y="153841"/>
            <a:ext cx="5281337" cy="3274427"/>
          </a:xfrm>
          <a:prstGeom prst="rect">
            <a:avLst/>
          </a:prstGeom>
        </p:spPr>
      </p:pic>
      <p:pic>
        <p:nvPicPr>
          <p:cNvPr id="8" name="Picture 7" descr="A graph showing a blue line&#10;&#10;Description automatically generated">
            <a:extLst>
              <a:ext uri="{FF2B5EF4-FFF2-40B4-BE49-F238E27FC236}">
                <a16:creationId xmlns:a16="http://schemas.microsoft.com/office/drawing/2014/main" id="{CEB2F8D5-8561-DDDA-1DC0-81ED0C1E5C78}"/>
              </a:ext>
            </a:extLst>
          </p:cNvPr>
          <p:cNvPicPr>
            <a:picLocks noChangeAspect="1"/>
          </p:cNvPicPr>
          <p:nvPr/>
        </p:nvPicPr>
        <p:blipFill>
          <a:blip r:embed="rId4"/>
          <a:stretch>
            <a:fillRect/>
          </a:stretch>
        </p:blipFill>
        <p:spPr>
          <a:xfrm>
            <a:off x="5237920" y="3487523"/>
            <a:ext cx="5281337" cy="3327242"/>
          </a:xfrm>
          <a:prstGeom prst="rect">
            <a:avLst/>
          </a:prstGeom>
        </p:spPr>
      </p:pic>
    </p:spTree>
    <p:extLst>
      <p:ext uri="{BB962C8B-B14F-4D97-AF65-F5344CB8AC3E}">
        <p14:creationId xmlns:p14="http://schemas.microsoft.com/office/powerpoint/2010/main" val="1562433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82698DD-2A00-F9EC-0AD3-4333A800C641}"/>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Initial Exploratory Data Analysis</a:t>
            </a:r>
          </a:p>
        </p:txBody>
      </p:sp>
      <p:sp>
        <p:nvSpPr>
          <p:cNvPr id="4" name="Content Placeholder 3">
            <a:extLst>
              <a:ext uri="{FF2B5EF4-FFF2-40B4-BE49-F238E27FC236}">
                <a16:creationId xmlns:a16="http://schemas.microsoft.com/office/drawing/2014/main" id="{DDDBDDEF-9F8C-CB2D-44B6-EE39E32EE405}"/>
              </a:ext>
            </a:extLst>
          </p:cNvPr>
          <p:cNvSpPr>
            <a:spLocks noGrp="1"/>
          </p:cNvSpPr>
          <p:nvPr>
            <p:ph sz="half" idx="1"/>
          </p:nvPr>
        </p:nvSpPr>
        <p:spPr>
          <a:xfrm>
            <a:off x="1041729" y="2112579"/>
            <a:ext cx="4992818" cy="4192805"/>
          </a:xfrm>
        </p:spPr>
        <p:txBody>
          <a:bodyPr/>
          <a:lstStyle/>
          <a:p>
            <a:pPr marL="0" indent="0" defTabSz="877824">
              <a:spcBef>
                <a:spcPts val="960"/>
              </a:spcBef>
              <a:buNone/>
            </a:pPr>
            <a:r>
              <a:rPr lang="en-US" sz="2688" kern="1200">
                <a:solidFill>
                  <a:schemeClr val="tx1"/>
                </a:solidFill>
                <a:latin typeface="+mn-lt"/>
                <a:ea typeface="+mn-ea"/>
                <a:cs typeface="+mn-cs"/>
              </a:rPr>
              <a:t>Top 12 Programs within the UK</a:t>
            </a:r>
          </a:p>
          <a:p>
            <a:pPr marL="219456" indent="-219456" defTabSz="877824">
              <a:spcBef>
                <a:spcPts val="960"/>
              </a:spcBef>
            </a:pPr>
            <a:endParaRPr lang="en-US" sz="2688" kern="1200">
              <a:solidFill>
                <a:schemeClr val="tx1"/>
              </a:solidFill>
              <a:latin typeface="+mn-lt"/>
              <a:ea typeface="+mn-ea"/>
              <a:cs typeface="+mn-cs"/>
            </a:endParaRPr>
          </a:p>
          <a:p>
            <a:endParaRPr lang="en-US" dirty="0"/>
          </a:p>
        </p:txBody>
      </p:sp>
      <p:sp>
        <p:nvSpPr>
          <p:cNvPr id="5" name="Content Placeholder 4">
            <a:extLst>
              <a:ext uri="{FF2B5EF4-FFF2-40B4-BE49-F238E27FC236}">
                <a16:creationId xmlns:a16="http://schemas.microsoft.com/office/drawing/2014/main" id="{AEE40179-F036-8CF8-DD21-6CE7F65E95AB}"/>
              </a:ext>
            </a:extLst>
          </p:cNvPr>
          <p:cNvSpPr>
            <a:spLocks noGrp="1"/>
          </p:cNvSpPr>
          <p:nvPr>
            <p:ph sz="half" idx="2"/>
          </p:nvPr>
        </p:nvSpPr>
        <p:spPr>
          <a:xfrm>
            <a:off x="6181394" y="2112579"/>
            <a:ext cx="4992818" cy="4192805"/>
          </a:xfrm>
        </p:spPr>
        <p:txBody>
          <a:bodyPr/>
          <a:lstStyle/>
          <a:p>
            <a:pPr marL="0" indent="0" defTabSz="877824">
              <a:spcBef>
                <a:spcPts val="960"/>
              </a:spcBef>
              <a:buNone/>
            </a:pPr>
            <a:r>
              <a:rPr lang="en-US" sz="2688" kern="1200">
                <a:solidFill>
                  <a:schemeClr val="tx1"/>
                </a:solidFill>
                <a:latin typeface="+mn-lt"/>
                <a:ea typeface="+mn-ea"/>
                <a:cs typeface="+mn-cs"/>
              </a:rPr>
              <a:t>Average Rating by Titles</a:t>
            </a:r>
          </a:p>
          <a:p>
            <a:pPr marL="0" indent="0">
              <a:buNone/>
            </a:pPr>
            <a:endParaRPr lang="en-US" dirty="0"/>
          </a:p>
        </p:txBody>
      </p:sp>
      <p:pic>
        <p:nvPicPr>
          <p:cNvPr id="6" name="Picture 5" descr="A screenshot of a graph&#10;&#10;Description automatically generated">
            <a:extLst>
              <a:ext uri="{FF2B5EF4-FFF2-40B4-BE49-F238E27FC236}">
                <a16:creationId xmlns:a16="http://schemas.microsoft.com/office/drawing/2014/main" id="{C7366071-23E1-E89A-A104-EF368F1DB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065" y="2766505"/>
            <a:ext cx="4218637" cy="2545379"/>
          </a:xfrm>
          <a:prstGeom prst="rect">
            <a:avLst/>
          </a:prstGeom>
        </p:spPr>
      </p:pic>
      <p:graphicFrame>
        <p:nvGraphicFramePr>
          <p:cNvPr id="7" name="Chart 6">
            <a:extLst>
              <a:ext uri="{FF2B5EF4-FFF2-40B4-BE49-F238E27FC236}">
                <a16:creationId xmlns:a16="http://schemas.microsoft.com/office/drawing/2014/main" id="{6C91EB6F-E3AF-EEF6-24E0-0053BC28DA7C}"/>
              </a:ext>
            </a:extLst>
          </p:cNvPr>
          <p:cNvGraphicFramePr/>
          <p:nvPr>
            <p:extLst>
              <p:ext uri="{D42A27DB-BD31-4B8C-83A1-F6EECF244321}">
                <p14:modId xmlns:p14="http://schemas.microsoft.com/office/powerpoint/2010/main" val="3508371664"/>
              </p:ext>
            </p:extLst>
          </p:nvPr>
        </p:nvGraphicFramePr>
        <p:xfrm>
          <a:off x="6181394" y="2667823"/>
          <a:ext cx="4056775" cy="255419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05164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9" name="Rectangle 18">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Rectangle 20">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41EEB9E-80BC-3C67-F6B9-317F07D53FB1}"/>
              </a:ext>
            </a:extLst>
          </p:cNvPr>
          <p:cNvSpPr>
            <a:spLocks noGrp="1"/>
          </p:cNvSpPr>
          <p:nvPr>
            <p:ph type="title"/>
          </p:nvPr>
        </p:nvSpPr>
        <p:spPr>
          <a:xfrm>
            <a:off x="755484" y="739835"/>
            <a:ext cx="3702580" cy="1616203"/>
          </a:xfrm>
        </p:spPr>
        <p:txBody>
          <a:bodyPr anchor="b">
            <a:normAutofit/>
          </a:bodyPr>
          <a:lstStyle/>
          <a:p>
            <a:r>
              <a:rPr lang="en-US" sz="3200">
                <a:solidFill>
                  <a:srgbClr val="FFFFFF"/>
                </a:solidFill>
              </a:rPr>
              <a:t>Majority of transactions</a:t>
            </a:r>
          </a:p>
        </p:txBody>
      </p:sp>
      <p:sp>
        <p:nvSpPr>
          <p:cNvPr id="3" name="Content Placeholder 2">
            <a:extLst>
              <a:ext uri="{FF2B5EF4-FFF2-40B4-BE49-F238E27FC236}">
                <a16:creationId xmlns:a16="http://schemas.microsoft.com/office/drawing/2014/main" id="{523766C4-2B7E-7226-FE7F-D4B0B2CDB0B0}"/>
              </a:ext>
            </a:extLst>
          </p:cNvPr>
          <p:cNvSpPr>
            <a:spLocks noGrp="1"/>
          </p:cNvSpPr>
          <p:nvPr>
            <p:ph idx="1"/>
          </p:nvPr>
        </p:nvSpPr>
        <p:spPr>
          <a:xfrm>
            <a:off x="755484" y="2459116"/>
            <a:ext cx="3702579" cy="3524823"/>
          </a:xfrm>
        </p:spPr>
        <p:txBody>
          <a:bodyPr>
            <a:normAutofit/>
          </a:bodyPr>
          <a:lstStyle/>
          <a:p>
            <a:r>
              <a:rPr lang="en-US" sz="2000">
                <a:solidFill>
                  <a:srgbClr val="FFFFFF"/>
                </a:solidFill>
              </a:rPr>
              <a:t>Tracked by user over the 3 year window</a:t>
            </a:r>
          </a:p>
          <a:p>
            <a:r>
              <a:rPr lang="en-US" sz="2000">
                <a:solidFill>
                  <a:srgbClr val="FFFFFF"/>
                </a:solidFill>
              </a:rPr>
              <a:t>HDI, 95%, has less then 21 interactions represented in the set. </a:t>
            </a:r>
          </a:p>
          <a:p>
            <a:r>
              <a:rPr lang="en-US" sz="2000">
                <a:solidFill>
                  <a:srgbClr val="FFFFFF"/>
                </a:solidFill>
              </a:rPr>
              <a:t>However we removed about 400k transactions from the set.</a:t>
            </a:r>
          </a:p>
          <a:p>
            <a:r>
              <a:rPr lang="en-US" sz="2000">
                <a:solidFill>
                  <a:srgbClr val="FFFFFF"/>
                </a:solidFill>
              </a:rPr>
              <a:t>Might be worth going back to see what overall user behavior is</a:t>
            </a:r>
          </a:p>
        </p:txBody>
      </p:sp>
      <p:pic>
        <p:nvPicPr>
          <p:cNvPr id="4" name="Picture 3" descr="A graph with numbers and a red line&#10;&#10;Description automatically generated">
            <a:extLst>
              <a:ext uri="{FF2B5EF4-FFF2-40B4-BE49-F238E27FC236}">
                <a16:creationId xmlns:a16="http://schemas.microsoft.com/office/drawing/2014/main" id="{9AA3CAE8-63CE-90AB-863F-1FC2543A9DE3}"/>
              </a:ext>
            </a:extLst>
          </p:cNvPr>
          <p:cNvPicPr>
            <a:picLocks noChangeAspect="1"/>
          </p:cNvPicPr>
          <p:nvPr/>
        </p:nvPicPr>
        <p:blipFill>
          <a:blip r:embed="rId2"/>
          <a:stretch>
            <a:fillRect/>
          </a:stretch>
        </p:blipFill>
        <p:spPr>
          <a:xfrm>
            <a:off x="5202234" y="1580084"/>
            <a:ext cx="6670079" cy="4235500"/>
          </a:xfrm>
          <a:prstGeom prst="rect">
            <a:avLst/>
          </a:prstGeom>
        </p:spPr>
      </p:pic>
    </p:spTree>
    <p:extLst>
      <p:ext uri="{BB962C8B-B14F-4D97-AF65-F5344CB8AC3E}">
        <p14:creationId xmlns:p14="http://schemas.microsoft.com/office/powerpoint/2010/main" val="2011407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82698DD-2A00-F9EC-0AD3-4333A800C641}"/>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Initial Exploratory Data Analysis- Continued</a:t>
            </a:r>
          </a:p>
        </p:txBody>
      </p:sp>
      <p:sp>
        <p:nvSpPr>
          <p:cNvPr id="4" name="Content Placeholder 3">
            <a:extLst>
              <a:ext uri="{FF2B5EF4-FFF2-40B4-BE49-F238E27FC236}">
                <a16:creationId xmlns:a16="http://schemas.microsoft.com/office/drawing/2014/main" id="{DDDBDDEF-9F8C-CB2D-44B6-EE39E32EE405}"/>
              </a:ext>
            </a:extLst>
          </p:cNvPr>
          <p:cNvSpPr>
            <a:spLocks noGrp="1"/>
          </p:cNvSpPr>
          <p:nvPr>
            <p:ph sz="half" idx="1"/>
          </p:nvPr>
        </p:nvSpPr>
        <p:spPr>
          <a:xfrm>
            <a:off x="787380" y="2112579"/>
            <a:ext cx="4992818" cy="665636"/>
          </a:xfrm>
        </p:spPr>
        <p:txBody>
          <a:bodyPr/>
          <a:lstStyle/>
          <a:p>
            <a:pPr marL="0" indent="0" defTabSz="877824">
              <a:spcBef>
                <a:spcPts val="960"/>
              </a:spcBef>
              <a:buNone/>
            </a:pPr>
            <a:r>
              <a:rPr lang="en-US" sz="2688" kern="1200">
                <a:solidFill>
                  <a:schemeClr val="tx1"/>
                </a:solidFill>
                <a:latin typeface="+mn-lt"/>
                <a:ea typeface="+mn-ea"/>
                <a:cs typeface="+mn-cs"/>
              </a:rPr>
              <a:t>Average Rotten Tomatoes Ratings</a:t>
            </a:r>
          </a:p>
          <a:p>
            <a:pPr marL="219456" indent="-219456" defTabSz="877824">
              <a:spcBef>
                <a:spcPts val="960"/>
              </a:spcBef>
            </a:pPr>
            <a:endParaRPr lang="en-US" sz="2688" kern="1200">
              <a:solidFill>
                <a:schemeClr val="tx1"/>
              </a:solidFill>
              <a:latin typeface="+mn-lt"/>
              <a:ea typeface="+mn-ea"/>
              <a:cs typeface="+mn-cs"/>
            </a:endParaRPr>
          </a:p>
          <a:p>
            <a:endParaRPr lang="en-US" dirty="0"/>
          </a:p>
        </p:txBody>
      </p:sp>
      <p:sp>
        <p:nvSpPr>
          <p:cNvPr id="5" name="Content Placeholder 4">
            <a:extLst>
              <a:ext uri="{FF2B5EF4-FFF2-40B4-BE49-F238E27FC236}">
                <a16:creationId xmlns:a16="http://schemas.microsoft.com/office/drawing/2014/main" id="{AEE40179-F036-8CF8-DD21-6CE7F65E95AB}"/>
              </a:ext>
            </a:extLst>
          </p:cNvPr>
          <p:cNvSpPr>
            <a:spLocks noGrp="1"/>
          </p:cNvSpPr>
          <p:nvPr>
            <p:ph sz="half" idx="2"/>
          </p:nvPr>
        </p:nvSpPr>
        <p:spPr>
          <a:xfrm>
            <a:off x="6435743" y="2112579"/>
            <a:ext cx="4992818" cy="4192805"/>
          </a:xfrm>
        </p:spPr>
        <p:txBody>
          <a:bodyPr/>
          <a:lstStyle/>
          <a:p>
            <a:pPr marL="0" indent="0" defTabSz="877824">
              <a:spcBef>
                <a:spcPts val="960"/>
              </a:spcBef>
              <a:buNone/>
            </a:pPr>
            <a:r>
              <a:rPr lang="en-US" sz="2688" kern="1200">
                <a:solidFill>
                  <a:schemeClr val="tx1"/>
                </a:solidFill>
                <a:latin typeface="+mn-lt"/>
                <a:ea typeface="+mn-ea"/>
                <a:cs typeface="+mn-cs"/>
              </a:rPr>
              <a:t>Compiled Metrics</a:t>
            </a:r>
          </a:p>
          <a:p>
            <a:pPr marL="0" indent="0" defTabSz="877824">
              <a:spcBef>
                <a:spcPts val="960"/>
              </a:spcBef>
              <a:buNone/>
            </a:pPr>
            <a:endParaRPr lang="en-US" sz="2688" kern="1200">
              <a:solidFill>
                <a:schemeClr val="tx1"/>
              </a:solidFill>
              <a:latin typeface="+mn-lt"/>
              <a:ea typeface="+mn-ea"/>
              <a:cs typeface="+mn-cs"/>
            </a:endParaRPr>
          </a:p>
          <a:p>
            <a:pPr marL="0" indent="0">
              <a:buNone/>
            </a:pPr>
            <a:endParaRPr lang="en-US" dirty="0"/>
          </a:p>
        </p:txBody>
      </p:sp>
      <p:graphicFrame>
        <p:nvGraphicFramePr>
          <p:cNvPr id="3" name="Chart 2">
            <a:extLst>
              <a:ext uri="{FF2B5EF4-FFF2-40B4-BE49-F238E27FC236}">
                <a16:creationId xmlns:a16="http://schemas.microsoft.com/office/drawing/2014/main" id="{95E49267-E8B6-0274-5FD4-438FE54EC676}"/>
              </a:ext>
            </a:extLst>
          </p:cNvPr>
          <p:cNvGraphicFramePr/>
          <p:nvPr>
            <p:extLst>
              <p:ext uri="{D42A27DB-BD31-4B8C-83A1-F6EECF244321}">
                <p14:modId xmlns:p14="http://schemas.microsoft.com/office/powerpoint/2010/main" val="4172372191"/>
              </p:ext>
            </p:extLst>
          </p:nvPr>
        </p:nvGraphicFramePr>
        <p:xfrm>
          <a:off x="884281" y="2849840"/>
          <a:ext cx="4799016" cy="2183954"/>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7" descr="A screenshot of a computer screen&#10;&#10;Description automatically generated">
            <a:extLst>
              <a:ext uri="{FF2B5EF4-FFF2-40B4-BE49-F238E27FC236}">
                <a16:creationId xmlns:a16="http://schemas.microsoft.com/office/drawing/2014/main" id="{5E8A140A-B89A-3D54-E7B8-7C9373E76A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2690" y="2841028"/>
            <a:ext cx="3265891" cy="2245301"/>
          </a:xfrm>
          <a:prstGeom prst="rect">
            <a:avLst/>
          </a:prstGeom>
        </p:spPr>
      </p:pic>
    </p:spTree>
    <p:extLst>
      <p:ext uri="{BB962C8B-B14F-4D97-AF65-F5344CB8AC3E}">
        <p14:creationId xmlns:p14="http://schemas.microsoft.com/office/powerpoint/2010/main" val="1807667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A06A90B-DD32-6D30-4851-22859C592ED3}"/>
              </a:ext>
            </a:extLst>
          </p:cNvPr>
          <p:cNvSpPr>
            <a:spLocks noGrp="1"/>
          </p:cNvSpPr>
          <p:nvPr>
            <p:ph type="title"/>
          </p:nvPr>
        </p:nvSpPr>
        <p:spPr>
          <a:xfrm>
            <a:off x="566382" y="456345"/>
            <a:ext cx="3111690" cy="3556097"/>
          </a:xfrm>
        </p:spPr>
        <p:txBody>
          <a:bodyPr vert="horz" lIns="91440" tIns="45720" rIns="91440" bIns="45720" rtlCol="0" anchor="b">
            <a:normAutofit/>
          </a:bodyPr>
          <a:lstStyle/>
          <a:p>
            <a:pPr algn="r"/>
            <a:r>
              <a:rPr lang="en-US" sz="4000" kern="1200">
                <a:solidFill>
                  <a:srgbClr val="FFFFFF"/>
                </a:solidFill>
                <a:latin typeface="+mj-lt"/>
                <a:ea typeface="+mj-ea"/>
                <a:cs typeface="+mj-cs"/>
              </a:rPr>
              <a:t>Initial Exploratory Data Analysis - Continued</a:t>
            </a:r>
          </a:p>
        </p:txBody>
      </p:sp>
      <p:sp>
        <p:nvSpPr>
          <p:cNvPr id="11" name="TextBox 10">
            <a:extLst>
              <a:ext uri="{FF2B5EF4-FFF2-40B4-BE49-F238E27FC236}">
                <a16:creationId xmlns:a16="http://schemas.microsoft.com/office/drawing/2014/main" id="{9130DE02-5701-0FBF-B4FD-C8A913B7627B}"/>
              </a:ext>
            </a:extLst>
          </p:cNvPr>
          <p:cNvSpPr txBox="1"/>
          <p:nvPr/>
        </p:nvSpPr>
        <p:spPr>
          <a:xfrm>
            <a:off x="4688007" y="511389"/>
            <a:ext cx="3124284" cy="5848468"/>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Significance: Initial look of the distribution of numerical attributes in the dataset. This will help us understand how the data is arrayed in its current form</a:t>
            </a:r>
          </a:p>
        </p:txBody>
      </p:sp>
      <p:pic>
        <p:nvPicPr>
          <p:cNvPr id="10" name="Picture 9" descr="A graph with numbers and lines&#10;&#10;Description automatically generated">
            <a:extLst>
              <a:ext uri="{FF2B5EF4-FFF2-40B4-BE49-F238E27FC236}">
                <a16:creationId xmlns:a16="http://schemas.microsoft.com/office/drawing/2014/main" id="{0675C817-CE89-01E1-D2F8-28AF1210EE0A}"/>
              </a:ext>
            </a:extLst>
          </p:cNvPr>
          <p:cNvPicPr>
            <a:picLocks noChangeAspect="1"/>
          </p:cNvPicPr>
          <p:nvPr/>
        </p:nvPicPr>
        <p:blipFill rotWithShape="1">
          <a:blip r:embed="rId2"/>
          <a:srcRect t="4956" r="-1" b="-1"/>
          <a:stretch/>
        </p:blipFill>
        <p:spPr>
          <a:xfrm>
            <a:off x="8331957" y="-10140"/>
            <a:ext cx="3860043" cy="2311316"/>
          </a:xfrm>
          <a:prstGeom prst="rect">
            <a:avLst/>
          </a:prstGeom>
        </p:spPr>
      </p:pic>
      <p:pic>
        <p:nvPicPr>
          <p:cNvPr id="4" name="Picture 3" descr="A graph of a number of bars&#10;&#10;Description automatically generated with medium confidence">
            <a:extLst>
              <a:ext uri="{FF2B5EF4-FFF2-40B4-BE49-F238E27FC236}">
                <a16:creationId xmlns:a16="http://schemas.microsoft.com/office/drawing/2014/main" id="{85942914-D14D-FEF0-825A-117FE454A508}"/>
              </a:ext>
            </a:extLst>
          </p:cNvPr>
          <p:cNvPicPr>
            <a:picLocks noChangeAspect="1"/>
          </p:cNvPicPr>
          <p:nvPr/>
        </p:nvPicPr>
        <p:blipFill rotWithShape="1">
          <a:blip r:embed="rId3"/>
          <a:srcRect t="5358" r="-1" b="241"/>
          <a:stretch/>
        </p:blipFill>
        <p:spPr>
          <a:xfrm>
            <a:off x="8331957" y="4571454"/>
            <a:ext cx="3860043" cy="2286543"/>
          </a:xfrm>
          <a:prstGeom prst="rect">
            <a:avLst/>
          </a:prstGeom>
        </p:spPr>
      </p:pic>
      <p:pic>
        <p:nvPicPr>
          <p:cNvPr id="6" name="Picture 5" descr="A graph showing the number of votes&#10;&#10;Description automatically generated">
            <a:extLst>
              <a:ext uri="{FF2B5EF4-FFF2-40B4-BE49-F238E27FC236}">
                <a16:creationId xmlns:a16="http://schemas.microsoft.com/office/drawing/2014/main" id="{39B74952-B941-89F6-8AFE-4225C1464002}"/>
              </a:ext>
            </a:extLst>
          </p:cNvPr>
          <p:cNvPicPr>
            <a:picLocks noChangeAspect="1"/>
          </p:cNvPicPr>
          <p:nvPr/>
        </p:nvPicPr>
        <p:blipFill rotWithShape="1">
          <a:blip r:embed="rId4"/>
          <a:srcRect r="-1" b="947"/>
          <a:stretch/>
        </p:blipFill>
        <p:spPr>
          <a:xfrm>
            <a:off x="8331957" y="2294552"/>
            <a:ext cx="3860043" cy="2313194"/>
          </a:xfrm>
          <a:prstGeom prst="rect">
            <a:avLst/>
          </a:prstGeom>
        </p:spPr>
      </p:pic>
    </p:spTree>
    <p:extLst>
      <p:ext uri="{BB962C8B-B14F-4D97-AF65-F5344CB8AC3E}">
        <p14:creationId xmlns:p14="http://schemas.microsoft.com/office/powerpoint/2010/main" val="2818491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F3C1C2-D663-0FEF-59BC-E27731F59713}"/>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Business Questions – Research Topics</a:t>
            </a:r>
          </a:p>
        </p:txBody>
      </p:sp>
      <p:graphicFrame>
        <p:nvGraphicFramePr>
          <p:cNvPr id="5" name="Content Placeholder 2">
            <a:extLst>
              <a:ext uri="{FF2B5EF4-FFF2-40B4-BE49-F238E27FC236}">
                <a16:creationId xmlns:a16="http://schemas.microsoft.com/office/drawing/2014/main" id="{3FFD309F-1EED-D226-828A-7E4644AA9FFF}"/>
              </a:ext>
            </a:extLst>
          </p:cNvPr>
          <p:cNvGraphicFramePr>
            <a:graphicFrameLocks noGrp="1"/>
          </p:cNvGraphicFramePr>
          <p:nvPr>
            <p:ph idx="1"/>
            <p:extLst>
              <p:ext uri="{D42A27DB-BD31-4B8C-83A1-F6EECF244321}">
                <p14:modId xmlns:p14="http://schemas.microsoft.com/office/powerpoint/2010/main" val="385185220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2420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3E1C3D-633C-4756-B09B-9AD08071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95DAF8-54BC-4834-A4B1-7DD2F7AFE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2CB9A3-6B5D-46EA-D0AE-A6C597762C0D}"/>
              </a:ext>
            </a:extLst>
          </p:cNvPr>
          <p:cNvSpPr>
            <a:spLocks noGrp="1"/>
          </p:cNvSpPr>
          <p:nvPr>
            <p:ph type="title"/>
          </p:nvPr>
        </p:nvSpPr>
        <p:spPr>
          <a:xfrm>
            <a:off x="1120624" y="1122807"/>
            <a:ext cx="9954443" cy="4297680"/>
          </a:xfrm>
          <a:noFill/>
          <a:ln>
            <a:noFill/>
          </a:ln>
        </p:spPr>
        <p:txBody>
          <a:bodyPr>
            <a:normAutofit/>
          </a:bodyPr>
          <a:lstStyle/>
          <a:p>
            <a:pPr algn="ctr"/>
            <a:r>
              <a:rPr lang="en-US" sz="6000">
                <a:solidFill>
                  <a:srgbClr val="FFFFFF"/>
                </a:solidFill>
              </a:rPr>
              <a:t>Questions?</a:t>
            </a:r>
          </a:p>
        </p:txBody>
      </p:sp>
    </p:spTree>
    <p:extLst>
      <p:ext uri="{BB962C8B-B14F-4D97-AF65-F5344CB8AC3E}">
        <p14:creationId xmlns:p14="http://schemas.microsoft.com/office/powerpoint/2010/main" val="1577502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C3A61-F604-9241-8975-F8A1DC965C14}"/>
              </a:ext>
            </a:extLst>
          </p:cNvPr>
          <p:cNvSpPr>
            <a:spLocks noGrp="1"/>
          </p:cNvSpPr>
          <p:nvPr>
            <p:ph type="title"/>
          </p:nvPr>
        </p:nvSpPr>
        <p:spPr/>
        <p:txBody>
          <a:bodyPr/>
          <a:lstStyle/>
          <a:p>
            <a:r>
              <a:rPr lang="en-US" dirty="0"/>
              <a:t>Agenda</a:t>
            </a:r>
          </a:p>
        </p:txBody>
      </p:sp>
      <p:graphicFrame>
        <p:nvGraphicFramePr>
          <p:cNvPr id="5" name="Content Placeholder 2">
            <a:extLst>
              <a:ext uri="{FF2B5EF4-FFF2-40B4-BE49-F238E27FC236}">
                <a16:creationId xmlns:a16="http://schemas.microsoft.com/office/drawing/2014/main" id="{DF237A38-BC2E-E6BE-C8F3-8E9CF46FDCC7}"/>
              </a:ext>
            </a:extLst>
          </p:cNvPr>
          <p:cNvGraphicFramePr>
            <a:graphicFrameLocks noGrp="1"/>
          </p:cNvGraphicFramePr>
          <p:nvPr>
            <p:ph idx="1"/>
            <p:extLst>
              <p:ext uri="{D42A27DB-BD31-4B8C-83A1-F6EECF244321}">
                <p14:modId xmlns:p14="http://schemas.microsoft.com/office/powerpoint/2010/main" val="17651062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3210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with curly hair and glasses&#10;&#10;Description automatically generated">
            <a:extLst>
              <a:ext uri="{FF2B5EF4-FFF2-40B4-BE49-F238E27FC236}">
                <a16:creationId xmlns:a16="http://schemas.microsoft.com/office/drawing/2014/main" id="{EA1664D3-193C-66E9-9790-7B832567F87D}"/>
              </a:ext>
            </a:extLst>
          </p:cNvPr>
          <p:cNvPicPr>
            <a:picLocks noChangeAspect="1"/>
          </p:cNvPicPr>
          <p:nvPr/>
        </p:nvPicPr>
        <p:blipFill rotWithShape="1">
          <a:blip r:embed="rId2"/>
          <a:srcRect t="958" r="-2" b="7420"/>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6" name="Picture 5">
            <a:extLst>
              <a:ext uri="{FF2B5EF4-FFF2-40B4-BE49-F238E27FC236}">
                <a16:creationId xmlns:a16="http://schemas.microsoft.com/office/drawing/2014/main" id="{6C207895-0FFD-4D46-BA02-4A0E00A05D57}"/>
              </a:ext>
            </a:extLst>
          </p:cNvPr>
          <p:cNvPicPr>
            <a:picLocks noChangeAspect="1"/>
          </p:cNvPicPr>
          <p:nvPr/>
        </p:nvPicPr>
        <p:blipFill rotWithShape="1">
          <a:blip r:embed="rId3"/>
          <a:srcRect r="3885" b="-1"/>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5" name="Freeform: Shape 14">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FC866853-33D6-F0EB-5F16-4B6EBAF6A63B}"/>
              </a:ext>
            </a:extLst>
          </p:cNvPr>
          <p:cNvSpPr>
            <a:spLocks noGrp="1"/>
          </p:cNvSpPr>
          <p:nvPr>
            <p:ph type="title"/>
          </p:nvPr>
        </p:nvSpPr>
        <p:spPr>
          <a:xfrm>
            <a:off x="448056" y="859536"/>
            <a:ext cx="4832802" cy="1243584"/>
          </a:xfrm>
        </p:spPr>
        <p:txBody>
          <a:bodyPr vert="horz" lIns="91440" tIns="45720" rIns="91440" bIns="45720" rtlCol="0" anchor="ctr">
            <a:normAutofit fontScale="90000"/>
          </a:bodyPr>
          <a:lstStyle/>
          <a:p>
            <a:r>
              <a:rPr lang="en-US" sz="3400" kern="1200" dirty="0">
                <a:solidFill>
                  <a:schemeClr val="tx1"/>
                </a:solidFill>
                <a:latin typeface="+mj-lt"/>
                <a:ea typeface="+mj-ea"/>
                <a:cs typeface="+mj-cs"/>
              </a:rPr>
              <a:t>Company &amp; Data Overview – Netflix and its Competitors</a:t>
            </a:r>
          </a:p>
        </p:txBody>
      </p:sp>
      <p:sp>
        <p:nvSpPr>
          <p:cNvPr id="19" name="Rectangle 18">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1" name="Rectangle 20">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3582CD0-4437-7BDC-A859-237F1E6FD578}"/>
              </a:ext>
            </a:extLst>
          </p:cNvPr>
          <p:cNvSpPr>
            <a:spLocks noGrp="1"/>
          </p:cNvSpPr>
          <p:nvPr>
            <p:ph sz="half" idx="1"/>
          </p:nvPr>
        </p:nvSpPr>
        <p:spPr>
          <a:xfrm>
            <a:off x="448056" y="2512611"/>
            <a:ext cx="4832803" cy="3664351"/>
          </a:xfrm>
        </p:spPr>
        <p:txBody>
          <a:bodyPr vert="horz" lIns="91440" tIns="45720" rIns="91440" bIns="45720" rtlCol="0">
            <a:normAutofit/>
          </a:bodyPr>
          <a:lstStyle/>
          <a:p>
            <a:r>
              <a:rPr lang="en-US" sz="1700">
                <a:effectLst/>
              </a:rPr>
              <a:t>Netflix is one of the biggest streaming services in the world, and certainly the largest in the US. As of Q1 2023 they are accredited as having </a:t>
            </a:r>
            <a:r>
              <a:rPr lang="en-US" sz="1700" b="1">
                <a:effectLst/>
              </a:rPr>
              <a:t>44.21% market capture</a:t>
            </a:r>
            <a:r>
              <a:rPr lang="en-US" sz="1700">
                <a:effectLst/>
              </a:rPr>
              <a:t> in a market that is over saturated with competitors including Disney, Hulu, Apple, and many of the fortune 500. Their nearest competitor, </a:t>
            </a:r>
            <a:r>
              <a:rPr lang="en-US" sz="1700" b="1">
                <a:effectLst/>
              </a:rPr>
              <a:t>Hulu, boasts a 20.32% market capture </a:t>
            </a:r>
            <a:r>
              <a:rPr lang="en-US" sz="1700">
                <a:effectLst/>
              </a:rPr>
              <a:t>in the same fiscal. While this may not account for overlapping traffic, each of the platforms market share is in </a:t>
            </a:r>
            <a:r>
              <a:rPr lang="en-US" sz="1700" b="1">
                <a:effectLst/>
              </a:rPr>
              <a:t>decline with Netflix dropping 5.56% in market share from the same quarter in FY22</a:t>
            </a:r>
            <a:r>
              <a:rPr lang="en-US" sz="1700">
                <a:effectLst/>
              </a:rPr>
              <a:t>. The same source marks the top three, Netflix, Hulu, and HBO Max, all meeting decline likely due to the influx of new entries / studios such as Peacock (Pandey, 2023). </a:t>
            </a:r>
          </a:p>
          <a:p>
            <a:endParaRPr lang="en-US" sz="1700"/>
          </a:p>
        </p:txBody>
      </p:sp>
    </p:spTree>
    <p:extLst>
      <p:ext uri="{BB962C8B-B14F-4D97-AF65-F5344CB8AC3E}">
        <p14:creationId xmlns:p14="http://schemas.microsoft.com/office/powerpoint/2010/main" val="3460926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1E4A3-1FA5-7BE1-DEAC-D92DC71EBCE7}"/>
              </a:ext>
            </a:extLst>
          </p:cNvPr>
          <p:cNvSpPr>
            <a:spLocks noGrp="1"/>
          </p:cNvSpPr>
          <p:nvPr>
            <p:ph type="title"/>
          </p:nvPr>
        </p:nvSpPr>
        <p:spPr>
          <a:xfrm>
            <a:off x="5868557" y="1138036"/>
            <a:ext cx="5444382" cy="1402470"/>
          </a:xfrm>
        </p:spPr>
        <p:txBody>
          <a:bodyPr vert="horz" lIns="91440" tIns="45720" rIns="91440" bIns="45720" rtlCol="0" anchor="t">
            <a:normAutofit/>
          </a:bodyPr>
          <a:lstStyle/>
          <a:p>
            <a:r>
              <a:rPr lang="en-US" sz="3200"/>
              <a:t>Business Problem</a:t>
            </a:r>
          </a:p>
        </p:txBody>
      </p:sp>
      <p:pic>
        <p:nvPicPr>
          <p:cNvPr id="5" name="Picture 4">
            <a:extLst>
              <a:ext uri="{FF2B5EF4-FFF2-40B4-BE49-F238E27FC236}">
                <a16:creationId xmlns:a16="http://schemas.microsoft.com/office/drawing/2014/main" id="{4A81BF8E-A46F-F17A-48EB-D163F7BAD29D}"/>
              </a:ext>
            </a:extLst>
          </p:cNvPr>
          <p:cNvPicPr>
            <a:picLocks noChangeAspect="1"/>
          </p:cNvPicPr>
          <p:nvPr/>
        </p:nvPicPr>
        <p:blipFill rotWithShape="1">
          <a:blip r:embed="rId3"/>
          <a:srcRect l="28048" r="27073" b="2"/>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5" name="TextBox 2">
            <a:extLst>
              <a:ext uri="{FF2B5EF4-FFF2-40B4-BE49-F238E27FC236}">
                <a16:creationId xmlns:a16="http://schemas.microsoft.com/office/drawing/2014/main" id="{1AE7D4C1-D691-560B-C7FA-EAF6727FBE53}"/>
              </a:ext>
            </a:extLst>
          </p:cNvPr>
          <p:cNvGraphicFramePr/>
          <p:nvPr>
            <p:extLst>
              <p:ext uri="{D42A27DB-BD31-4B8C-83A1-F6EECF244321}">
                <p14:modId xmlns:p14="http://schemas.microsoft.com/office/powerpoint/2010/main" val="34459350"/>
              </p:ext>
            </p:extLst>
          </p:nvPr>
        </p:nvGraphicFramePr>
        <p:xfrm>
          <a:off x="5810035" y="1834087"/>
          <a:ext cx="5444382" cy="35912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74582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0D65D9-764F-1624-05DE-249AB6D45555}"/>
              </a:ext>
            </a:extLst>
          </p:cNvPr>
          <p:cNvSpPr>
            <a:spLocks noGrp="1"/>
          </p:cNvSpPr>
          <p:nvPr>
            <p:ph type="title"/>
          </p:nvPr>
        </p:nvSpPr>
        <p:spPr>
          <a:xfrm>
            <a:off x="838200" y="963507"/>
            <a:ext cx="3494362" cy="4930986"/>
          </a:xfrm>
        </p:spPr>
        <p:txBody>
          <a:bodyPr>
            <a:normAutofit/>
          </a:bodyPr>
          <a:lstStyle/>
          <a:p>
            <a:pPr algn="r"/>
            <a:r>
              <a:rPr lang="en-US">
                <a:solidFill>
                  <a:schemeClr val="accent1"/>
                </a:solidFill>
              </a:rPr>
              <a:t>Company &amp; Data Overview – Kaggle Datasets</a:t>
            </a:r>
          </a:p>
        </p:txBody>
      </p:sp>
      <p:cxnSp>
        <p:nvCxnSpPr>
          <p:cNvPr id="11" name="Straight Connector 1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A75AB51-3736-9ECD-614A-177114A9FC51}"/>
              </a:ext>
            </a:extLst>
          </p:cNvPr>
          <p:cNvSpPr>
            <a:spLocks noGrp="1"/>
          </p:cNvSpPr>
          <p:nvPr>
            <p:ph sz="half" idx="1"/>
          </p:nvPr>
        </p:nvSpPr>
        <p:spPr>
          <a:xfrm>
            <a:off x="4976030" y="963507"/>
            <a:ext cx="6250940" cy="2304627"/>
          </a:xfrm>
        </p:spPr>
        <p:txBody>
          <a:bodyPr anchor="b">
            <a:normAutofit/>
          </a:bodyPr>
          <a:lstStyle/>
          <a:p>
            <a:pPr marL="514350" indent="-514350">
              <a:buAutoNum type="arabicPeriod"/>
            </a:pPr>
            <a:r>
              <a:rPr lang="en-US" sz="1400" b="1" i="0">
                <a:effectLst/>
                <a:latin typeface="zeitung"/>
              </a:rPr>
              <a:t>Netflix Userbase Dataset</a:t>
            </a:r>
            <a:endParaRPr lang="en-US" sz="1400" b="1">
              <a:latin typeface="zeitung"/>
            </a:endParaRPr>
          </a:p>
          <a:p>
            <a:pPr fontAlgn="base"/>
            <a:r>
              <a:rPr lang="en-US" sz="1400" b="1"/>
              <a:t>Description</a:t>
            </a:r>
            <a:r>
              <a:rPr lang="en-US" sz="1400"/>
              <a:t>: </a:t>
            </a:r>
            <a:r>
              <a:rPr lang="en-US" sz="1400" b="0" i="0">
                <a:effectLst/>
                <a:latin typeface="Inter"/>
              </a:rPr>
              <a:t>The dataset provides a snapshot of a sample Netflix userbase, showcasing various aspects of user subscriptions, revenue, account details, and activity. Each row represents a unique user, identified by their User ID. The dataset includes information such as the user's subscription type (Basic, Standard, or Premium), the monthly revenue generated from their subscription, the date they joined Netflix (Join Date), the date of their last payment (Last Payment Date), and the country in which they are located.</a:t>
            </a:r>
          </a:p>
          <a:p>
            <a:r>
              <a:rPr lang="en-US" sz="1400" b="1"/>
              <a:t>Schema</a:t>
            </a:r>
            <a:r>
              <a:rPr lang="en-US" sz="1400"/>
              <a:t>: 10x Attributes</a:t>
            </a:r>
            <a:br>
              <a:rPr lang="en-US" sz="1400"/>
            </a:br>
            <a:endParaRPr lang="en-US" sz="1400"/>
          </a:p>
        </p:txBody>
      </p:sp>
      <p:sp>
        <p:nvSpPr>
          <p:cNvPr id="4" name="Content Placeholder 3">
            <a:extLst>
              <a:ext uri="{FF2B5EF4-FFF2-40B4-BE49-F238E27FC236}">
                <a16:creationId xmlns:a16="http://schemas.microsoft.com/office/drawing/2014/main" id="{A1628321-05EE-21BB-F92C-37DDA5DC4D30}"/>
              </a:ext>
            </a:extLst>
          </p:cNvPr>
          <p:cNvSpPr>
            <a:spLocks noGrp="1"/>
          </p:cNvSpPr>
          <p:nvPr>
            <p:ph sz="half" idx="2"/>
          </p:nvPr>
        </p:nvSpPr>
        <p:spPr>
          <a:xfrm>
            <a:off x="4976030" y="3589866"/>
            <a:ext cx="6250940" cy="2304628"/>
          </a:xfrm>
        </p:spPr>
        <p:txBody>
          <a:bodyPr>
            <a:normAutofit/>
          </a:bodyPr>
          <a:lstStyle/>
          <a:p>
            <a:pPr marL="0" indent="0">
              <a:buNone/>
            </a:pPr>
            <a:r>
              <a:rPr lang="en-US" sz="1300"/>
              <a:t>2. </a:t>
            </a:r>
            <a:r>
              <a:rPr lang="en-US" sz="1300" b="1" i="0">
                <a:effectLst/>
                <a:latin typeface="zeitung"/>
              </a:rPr>
              <a:t>Netflix audience behavior - UK movies</a:t>
            </a:r>
          </a:p>
          <a:p>
            <a:pPr fontAlgn="base"/>
            <a:r>
              <a:rPr lang="en-US" sz="1300" b="1" i="0">
                <a:effectLst/>
                <a:latin typeface="zeitung"/>
              </a:rPr>
              <a:t>Description: </a:t>
            </a:r>
            <a:r>
              <a:rPr lang="en-US" sz="1300" b="0" i="0">
                <a:effectLst/>
                <a:latin typeface="Inter"/>
              </a:rPr>
              <a:t>The dataset covers user behaviour on Netflix from users in the UK to opted-in to have their anonymized browsing activity tracked. It only includes desktop and laptop activity (which Netflix estimate is around 25% of global traffic) and is for a fixed window of time (January 2017 to June 2019, inclusive). It documents each time someone in our tracked panel in the UK clicked on a Netflix.com/watch URL for a movie.</a:t>
            </a:r>
          </a:p>
          <a:p>
            <a:pPr fontAlgn="base"/>
            <a:r>
              <a:rPr lang="en-US" sz="1300" b="0" i="0">
                <a:effectLst/>
                <a:latin typeface="Inter"/>
              </a:rPr>
              <a:t>'Duration' shows how long it was (in seconds) until that user clicked on another URL. A watch time of zero seconds means they visited the page but instantly clicked away.</a:t>
            </a:r>
          </a:p>
          <a:p>
            <a:pPr fontAlgn="base"/>
            <a:r>
              <a:rPr lang="en-US" sz="1300" b="1">
                <a:latin typeface="Inter"/>
              </a:rPr>
              <a:t>Schema</a:t>
            </a:r>
            <a:r>
              <a:rPr lang="en-US" sz="1300">
                <a:latin typeface="Inter"/>
              </a:rPr>
              <a:t> – 8x Attributes of various datatypes</a:t>
            </a:r>
            <a:endParaRPr lang="en-US" sz="1300" b="1" i="0">
              <a:effectLst/>
              <a:latin typeface="zeitung"/>
            </a:endParaRPr>
          </a:p>
          <a:p>
            <a:pPr marL="0" indent="0">
              <a:buNone/>
            </a:pPr>
            <a:endParaRPr lang="en-US" sz="1300" i="0">
              <a:effectLst/>
              <a:latin typeface="zeitung"/>
            </a:endParaRPr>
          </a:p>
          <a:p>
            <a:pPr marL="0" indent="0">
              <a:buNone/>
            </a:pPr>
            <a:endParaRPr lang="en-US" sz="1300"/>
          </a:p>
        </p:txBody>
      </p:sp>
    </p:spTree>
    <p:extLst>
      <p:ext uri="{BB962C8B-B14F-4D97-AF65-F5344CB8AC3E}">
        <p14:creationId xmlns:p14="http://schemas.microsoft.com/office/powerpoint/2010/main" val="364033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C47C0D-AFEE-DB57-8804-E0DF64609A85}"/>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Total Attribute list</a:t>
            </a:r>
          </a:p>
        </p:txBody>
      </p:sp>
      <p:sp>
        <p:nvSpPr>
          <p:cNvPr id="3" name="Content Placeholder 2">
            <a:extLst>
              <a:ext uri="{FF2B5EF4-FFF2-40B4-BE49-F238E27FC236}">
                <a16:creationId xmlns:a16="http://schemas.microsoft.com/office/drawing/2014/main" id="{13006C47-4A9C-ED2F-8E10-BC65AD03F734}"/>
              </a:ext>
            </a:extLst>
          </p:cNvPr>
          <p:cNvSpPr>
            <a:spLocks noGrp="1"/>
          </p:cNvSpPr>
          <p:nvPr>
            <p:ph idx="1"/>
          </p:nvPr>
        </p:nvSpPr>
        <p:spPr>
          <a:xfrm>
            <a:off x="644056" y="2192365"/>
            <a:ext cx="3712533" cy="4037955"/>
          </a:xfrm>
        </p:spPr>
        <p:txBody>
          <a:bodyPr>
            <a:normAutofit/>
          </a:bodyPr>
          <a:lstStyle/>
          <a:p>
            <a:pPr marL="214884" indent="-214884" defTabSz="859536">
              <a:spcBef>
                <a:spcPts val="940"/>
              </a:spcBef>
            </a:pPr>
            <a:r>
              <a:rPr lang="en-US" sz="2400" kern="1200" dirty="0" err="1">
                <a:solidFill>
                  <a:schemeClr val="tx1"/>
                </a:solidFill>
                <a:latin typeface="+mn-lt"/>
                <a:ea typeface="+mn-ea"/>
                <a:cs typeface="+mn-cs"/>
              </a:rPr>
              <a:t>Transaction_id</a:t>
            </a:r>
            <a:endParaRPr lang="en-US" sz="2400" kern="1200" dirty="0">
              <a:solidFill>
                <a:schemeClr val="tx1"/>
              </a:solidFill>
              <a:latin typeface="+mn-lt"/>
              <a:ea typeface="+mn-ea"/>
              <a:cs typeface="+mn-cs"/>
            </a:endParaRPr>
          </a:p>
          <a:p>
            <a:pPr marL="214884" indent="-214884" defTabSz="859536">
              <a:spcBef>
                <a:spcPts val="940"/>
              </a:spcBef>
            </a:pPr>
            <a:r>
              <a:rPr lang="en-US" sz="2400" kern="1200" dirty="0">
                <a:solidFill>
                  <a:schemeClr val="tx1"/>
                </a:solidFill>
                <a:latin typeface="+mn-lt"/>
                <a:ea typeface="+mn-ea"/>
                <a:cs typeface="+mn-cs"/>
              </a:rPr>
              <a:t>Datetime</a:t>
            </a:r>
          </a:p>
          <a:p>
            <a:pPr marL="214884" indent="-214884" defTabSz="859536">
              <a:spcBef>
                <a:spcPts val="940"/>
              </a:spcBef>
            </a:pPr>
            <a:r>
              <a:rPr lang="en-US" sz="2400" kern="1200" dirty="0" err="1">
                <a:solidFill>
                  <a:schemeClr val="tx1"/>
                </a:solidFill>
                <a:latin typeface="+mn-lt"/>
                <a:ea typeface="+mn-ea"/>
                <a:cs typeface="+mn-cs"/>
              </a:rPr>
              <a:t>Program_id</a:t>
            </a:r>
            <a:endParaRPr lang="en-US" sz="2400" kern="1200" dirty="0">
              <a:solidFill>
                <a:schemeClr val="tx1"/>
              </a:solidFill>
              <a:latin typeface="+mn-lt"/>
              <a:ea typeface="+mn-ea"/>
              <a:cs typeface="+mn-cs"/>
            </a:endParaRPr>
          </a:p>
          <a:p>
            <a:pPr marL="214884" indent="-214884" defTabSz="859536">
              <a:spcBef>
                <a:spcPts val="940"/>
              </a:spcBef>
            </a:pPr>
            <a:r>
              <a:rPr lang="en-US" sz="2400" kern="1200" dirty="0">
                <a:solidFill>
                  <a:schemeClr val="tx1"/>
                </a:solidFill>
                <a:latin typeface="+mn-lt"/>
                <a:ea typeface="+mn-ea"/>
                <a:cs typeface="+mn-cs"/>
              </a:rPr>
              <a:t>Production country</a:t>
            </a:r>
          </a:p>
          <a:p>
            <a:pPr marL="214884" indent="-214884" defTabSz="859536">
              <a:spcBef>
                <a:spcPts val="940"/>
              </a:spcBef>
            </a:pPr>
            <a:r>
              <a:rPr lang="en-US" sz="2400" kern="1200" dirty="0">
                <a:solidFill>
                  <a:schemeClr val="tx1"/>
                </a:solidFill>
                <a:latin typeface="+mn-lt"/>
                <a:ea typeface="+mn-ea"/>
                <a:cs typeface="+mn-cs"/>
              </a:rPr>
              <a:t>Type of program</a:t>
            </a:r>
          </a:p>
          <a:p>
            <a:pPr marL="214884" indent="-214884" defTabSz="859536">
              <a:spcBef>
                <a:spcPts val="940"/>
              </a:spcBef>
            </a:pPr>
            <a:r>
              <a:rPr lang="en-US" sz="2400" kern="1200" dirty="0">
                <a:solidFill>
                  <a:schemeClr val="tx1"/>
                </a:solidFill>
                <a:latin typeface="+mn-lt"/>
                <a:ea typeface="+mn-ea"/>
                <a:cs typeface="+mn-cs"/>
              </a:rPr>
              <a:t>Year Category (Modern, Classic, 80’s, 90’s)</a:t>
            </a:r>
          </a:p>
          <a:p>
            <a:pPr marL="214884" indent="-214884" defTabSz="859536">
              <a:spcBef>
                <a:spcPts val="940"/>
              </a:spcBef>
            </a:pPr>
            <a:r>
              <a:rPr lang="en-US" sz="2400" kern="1200" dirty="0">
                <a:solidFill>
                  <a:schemeClr val="tx1"/>
                </a:solidFill>
                <a:latin typeface="+mn-lt"/>
                <a:ea typeface="+mn-ea"/>
                <a:cs typeface="+mn-cs"/>
              </a:rPr>
              <a:t>Title</a:t>
            </a:r>
            <a:endParaRPr lang="en-US" sz="2400" dirty="0"/>
          </a:p>
        </p:txBody>
      </p:sp>
      <p:sp>
        <p:nvSpPr>
          <p:cNvPr id="4" name="Content Placeholder 2">
            <a:extLst>
              <a:ext uri="{FF2B5EF4-FFF2-40B4-BE49-F238E27FC236}">
                <a16:creationId xmlns:a16="http://schemas.microsoft.com/office/drawing/2014/main" id="{A56014BB-2AF6-1AFE-71D3-FB2CC77BA758}"/>
              </a:ext>
            </a:extLst>
          </p:cNvPr>
          <p:cNvSpPr txBox="1">
            <a:spLocks/>
          </p:cNvSpPr>
          <p:nvPr/>
        </p:nvSpPr>
        <p:spPr>
          <a:xfrm>
            <a:off x="4295190" y="2187642"/>
            <a:ext cx="3712533" cy="403795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4884" indent="-214884" defTabSz="859536">
              <a:spcBef>
                <a:spcPts val="940"/>
              </a:spcBef>
            </a:pPr>
            <a:r>
              <a:rPr lang="en-US" sz="2400" kern="1200" dirty="0" err="1">
                <a:solidFill>
                  <a:schemeClr val="tx1"/>
                </a:solidFill>
                <a:latin typeface="+mn-lt"/>
                <a:ea typeface="+mn-ea"/>
                <a:cs typeface="+mn-cs"/>
              </a:rPr>
              <a:t>Imdb</a:t>
            </a:r>
            <a:r>
              <a:rPr lang="en-US" sz="2400" kern="1200" dirty="0">
                <a:solidFill>
                  <a:schemeClr val="tx1"/>
                </a:solidFill>
                <a:latin typeface="+mn-lt"/>
                <a:ea typeface="+mn-ea"/>
                <a:cs typeface="+mn-cs"/>
              </a:rPr>
              <a:t> Rating</a:t>
            </a:r>
          </a:p>
          <a:p>
            <a:pPr marL="214884" indent="-214884" defTabSz="859536">
              <a:spcBef>
                <a:spcPts val="940"/>
              </a:spcBef>
            </a:pPr>
            <a:r>
              <a:rPr lang="en-US" sz="2400" kern="1200" dirty="0">
                <a:solidFill>
                  <a:schemeClr val="tx1"/>
                </a:solidFill>
                <a:latin typeface="+mn-lt"/>
                <a:ea typeface="+mn-ea"/>
                <a:cs typeface="+mn-cs"/>
              </a:rPr>
              <a:t>Times it has been viewed</a:t>
            </a:r>
          </a:p>
          <a:p>
            <a:pPr marL="214884" indent="-214884" defTabSz="859536">
              <a:spcBef>
                <a:spcPts val="940"/>
              </a:spcBef>
            </a:pPr>
            <a:r>
              <a:rPr lang="en-US" sz="2400" kern="1200" dirty="0" err="1">
                <a:solidFill>
                  <a:schemeClr val="tx1"/>
                </a:solidFill>
                <a:latin typeface="+mn-lt"/>
                <a:ea typeface="+mn-ea"/>
                <a:cs typeface="+mn-cs"/>
              </a:rPr>
              <a:t>Imdb</a:t>
            </a:r>
            <a:r>
              <a:rPr lang="en-US" sz="2400" kern="1200" dirty="0">
                <a:solidFill>
                  <a:schemeClr val="tx1"/>
                </a:solidFill>
                <a:latin typeface="+mn-lt"/>
                <a:ea typeface="+mn-ea"/>
                <a:cs typeface="+mn-cs"/>
              </a:rPr>
              <a:t> votes</a:t>
            </a:r>
          </a:p>
          <a:p>
            <a:pPr marL="214884" indent="-214884" defTabSz="859536">
              <a:spcBef>
                <a:spcPts val="940"/>
              </a:spcBef>
            </a:pPr>
            <a:r>
              <a:rPr lang="en-US" sz="2400" kern="1200" dirty="0">
                <a:solidFill>
                  <a:schemeClr val="tx1"/>
                </a:solidFill>
                <a:latin typeface="+mn-lt"/>
                <a:ea typeface="+mn-ea"/>
                <a:cs typeface="+mn-cs"/>
              </a:rPr>
              <a:t>Rotten tomato popularity by positive review</a:t>
            </a:r>
          </a:p>
          <a:p>
            <a:pPr marL="214884" indent="-214884" defTabSz="859536">
              <a:spcBef>
                <a:spcPts val="940"/>
              </a:spcBef>
            </a:pPr>
            <a:r>
              <a:rPr lang="en-US" sz="2400" kern="1200" dirty="0">
                <a:solidFill>
                  <a:schemeClr val="tx1"/>
                </a:solidFill>
                <a:latin typeface="+mn-lt"/>
                <a:ea typeface="+mn-ea"/>
                <a:cs typeface="+mn-cs"/>
              </a:rPr>
              <a:t>Rotten tomato score</a:t>
            </a:r>
          </a:p>
          <a:p>
            <a:pPr marL="214884" indent="-214884" defTabSz="859536">
              <a:spcBef>
                <a:spcPts val="940"/>
              </a:spcBef>
            </a:pPr>
            <a:r>
              <a:rPr lang="en-US" sz="2400" kern="1200" dirty="0">
                <a:solidFill>
                  <a:schemeClr val="tx1"/>
                </a:solidFill>
                <a:latin typeface="+mn-lt"/>
                <a:ea typeface="+mn-ea"/>
                <a:cs typeface="+mn-cs"/>
              </a:rPr>
              <a:t>Run time in seconds</a:t>
            </a:r>
          </a:p>
          <a:p>
            <a:pPr marL="214884" indent="-214884" defTabSz="859536">
              <a:spcBef>
                <a:spcPts val="940"/>
              </a:spcBef>
            </a:pPr>
            <a:r>
              <a:rPr lang="en-US" sz="2400" kern="1200" dirty="0">
                <a:solidFill>
                  <a:schemeClr val="tx1"/>
                </a:solidFill>
                <a:latin typeface="+mn-lt"/>
                <a:ea typeface="+mn-ea"/>
                <a:cs typeface="+mn-cs"/>
              </a:rPr>
              <a:t>Duration watched</a:t>
            </a:r>
            <a:endParaRPr lang="en-US" sz="2400" dirty="0"/>
          </a:p>
        </p:txBody>
      </p:sp>
      <p:sp>
        <p:nvSpPr>
          <p:cNvPr id="5" name="Content Placeholder 2">
            <a:extLst>
              <a:ext uri="{FF2B5EF4-FFF2-40B4-BE49-F238E27FC236}">
                <a16:creationId xmlns:a16="http://schemas.microsoft.com/office/drawing/2014/main" id="{DB02382C-4069-5478-67B0-2BF5EF136B94}"/>
              </a:ext>
            </a:extLst>
          </p:cNvPr>
          <p:cNvSpPr txBox="1">
            <a:spLocks/>
          </p:cNvSpPr>
          <p:nvPr/>
        </p:nvSpPr>
        <p:spPr>
          <a:xfrm>
            <a:off x="7859352" y="2192365"/>
            <a:ext cx="3712533" cy="403795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4884" indent="-214884" defTabSz="859536">
              <a:lnSpc>
                <a:spcPct val="100000"/>
              </a:lnSpc>
              <a:spcBef>
                <a:spcPts val="940"/>
              </a:spcBef>
            </a:pPr>
            <a:r>
              <a:rPr lang="en-US" sz="2400" kern="1200" dirty="0">
                <a:solidFill>
                  <a:schemeClr val="tx1"/>
                </a:solidFill>
                <a:latin typeface="+mn-lt"/>
                <a:ea typeface="+mn-ea"/>
                <a:cs typeface="+mn-cs"/>
              </a:rPr>
              <a:t>Ratio run time / duration</a:t>
            </a:r>
          </a:p>
          <a:p>
            <a:pPr marL="214884" indent="-214884" defTabSz="859536">
              <a:lnSpc>
                <a:spcPct val="100000"/>
              </a:lnSpc>
              <a:spcBef>
                <a:spcPts val="940"/>
              </a:spcBef>
            </a:pPr>
            <a:r>
              <a:rPr lang="en-US" sz="2400" kern="1200" dirty="0">
                <a:solidFill>
                  <a:schemeClr val="tx1"/>
                </a:solidFill>
                <a:latin typeface="+mn-lt"/>
                <a:ea typeface="+mn-ea"/>
                <a:cs typeface="+mn-cs"/>
              </a:rPr>
              <a:t>Behavior classifier</a:t>
            </a:r>
          </a:p>
          <a:p>
            <a:pPr marL="214884" indent="-214884" defTabSz="859536">
              <a:lnSpc>
                <a:spcPct val="100000"/>
              </a:lnSpc>
              <a:spcBef>
                <a:spcPts val="940"/>
              </a:spcBef>
            </a:pPr>
            <a:r>
              <a:rPr lang="en-US" sz="2400" kern="1200" dirty="0">
                <a:solidFill>
                  <a:schemeClr val="tx1"/>
                </a:solidFill>
                <a:latin typeface="+mn-lt"/>
                <a:ea typeface="+mn-ea"/>
                <a:cs typeface="+mn-cs"/>
              </a:rPr>
              <a:t>Genre</a:t>
            </a:r>
          </a:p>
          <a:p>
            <a:pPr marL="214884" indent="-214884" defTabSz="859536">
              <a:lnSpc>
                <a:spcPct val="100000"/>
              </a:lnSpc>
              <a:spcBef>
                <a:spcPts val="940"/>
              </a:spcBef>
            </a:pPr>
            <a:r>
              <a:rPr lang="en-US" sz="2400" kern="1200" dirty="0">
                <a:solidFill>
                  <a:schemeClr val="tx1"/>
                </a:solidFill>
                <a:latin typeface="+mn-lt"/>
                <a:ea typeface="+mn-ea"/>
                <a:cs typeface="+mn-cs"/>
              </a:rPr>
              <a:t>Genre Simplified</a:t>
            </a:r>
          </a:p>
          <a:p>
            <a:pPr marL="214884" indent="-214884" defTabSz="859536">
              <a:lnSpc>
                <a:spcPct val="100000"/>
              </a:lnSpc>
              <a:spcBef>
                <a:spcPts val="940"/>
              </a:spcBef>
            </a:pPr>
            <a:r>
              <a:rPr lang="en-US" sz="2400" kern="1200" dirty="0">
                <a:solidFill>
                  <a:schemeClr val="tx1"/>
                </a:solidFill>
                <a:latin typeface="+mn-lt"/>
                <a:ea typeface="+mn-ea"/>
                <a:cs typeface="+mn-cs"/>
              </a:rPr>
              <a:t>Release date</a:t>
            </a:r>
          </a:p>
          <a:p>
            <a:pPr marL="214884" indent="-214884" defTabSz="859536">
              <a:lnSpc>
                <a:spcPct val="100000"/>
              </a:lnSpc>
              <a:spcBef>
                <a:spcPts val="940"/>
              </a:spcBef>
            </a:pPr>
            <a:r>
              <a:rPr lang="en-US" sz="2400" kern="1200" dirty="0">
                <a:solidFill>
                  <a:schemeClr val="tx1"/>
                </a:solidFill>
                <a:latin typeface="+mn-lt"/>
                <a:ea typeface="+mn-ea"/>
                <a:cs typeface="+mn-cs"/>
              </a:rPr>
              <a:t>Movie id</a:t>
            </a:r>
          </a:p>
          <a:p>
            <a:pPr marL="214884" indent="-214884" defTabSz="859536">
              <a:lnSpc>
                <a:spcPct val="100000"/>
              </a:lnSpc>
              <a:spcBef>
                <a:spcPts val="940"/>
              </a:spcBef>
            </a:pPr>
            <a:r>
              <a:rPr lang="en-US" sz="2400" kern="1200" dirty="0">
                <a:solidFill>
                  <a:schemeClr val="tx1"/>
                </a:solidFill>
                <a:latin typeface="+mn-lt"/>
                <a:ea typeface="+mn-ea"/>
                <a:cs typeface="+mn-cs"/>
              </a:rPr>
              <a:t>User transactions</a:t>
            </a:r>
          </a:p>
          <a:p>
            <a:pPr marL="214884" indent="-214884" defTabSz="859536">
              <a:lnSpc>
                <a:spcPct val="100000"/>
              </a:lnSpc>
              <a:spcBef>
                <a:spcPts val="940"/>
              </a:spcBef>
            </a:pPr>
            <a:r>
              <a:rPr lang="en-US" sz="2400" kern="1200" dirty="0">
                <a:solidFill>
                  <a:schemeClr val="tx1"/>
                </a:solidFill>
                <a:latin typeface="+mn-lt"/>
                <a:ea typeface="+mn-ea"/>
                <a:cs typeface="+mn-cs"/>
              </a:rPr>
              <a:t>User id</a:t>
            </a:r>
            <a:endParaRPr lang="en-US" sz="2400" dirty="0"/>
          </a:p>
        </p:txBody>
      </p:sp>
    </p:spTree>
    <p:extLst>
      <p:ext uri="{BB962C8B-B14F-4D97-AF65-F5344CB8AC3E}">
        <p14:creationId xmlns:p14="http://schemas.microsoft.com/office/powerpoint/2010/main" val="1190475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993D2-A4DA-A780-BE70-997BEF73F7C2}"/>
              </a:ext>
            </a:extLst>
          </p:cNvPr>
          <p:cNvSpPr>
            <a:spLocks noGrp="1"/>
          </p:cNvSpPr>
          <p:nvPr>
            <p:ph type="title"/>
          </p:nvPr>
        </p:nvSpPr>
        <p:spPr/>
        <p:txBody>
          <a:bodyPr/>
          <a:lstStyle/>
          <a:p>
            <a:r>
              <a:rPr lang="en-US" dirty="0"/>
              <a:t>Company &amp; Data Overview – Combining two different Datasets</a:t>
            </a:r>
          </a:p>
        </p:txBody>
      </p:sp>
      <p:graphicFrame>
        <p:nvGraphicFramePr>
          <p:cNvPr id="7" name="Content Placeholder 2">
            <a:extLst>
              <a:ext uri="{FF2B5EF4-FFF2-40B4-BE49-F238E27FC236}">
                <a16:creationId xmlns:a16="http://schemas.microsoft.com/office/drawing/2014/main" id="{79288521-127E-8625-2045-07D0DCD4CA7D}"/>
              </a:ext>
            </a:extLst>
          </p:cNvPr>
          <p:cNvGraphicFramePr>
            <a:graphicFrameLocks noGrp="1"/>
          </p:cNvGraphicFramePr>
          <p:nvPr>
            <p:ph idx="1"/>
          </p:nvPr>
        </p:nvGraphicFramePr>
        <p:xfrm>
          <a:off x="838200" y="1825625"/>
          <a:ext cx="4340962"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screenshot of a computer&#10;&#10;Description automatically generated">
            <a:extLst>
              <a:ext uri="{FF2B5EF4-FFF2-40B4-BE49-F238E27FC236}">
                <a16:creationId xmlns:a16="http://schemas.microsoft.com/office/drawing/2014/main" id="{74BCE155-EEF0-F122-613E-37DF8838D886}"/>
              </a:ext>
            </a:extLst>
          </p:cNvPr>
          <p:cNvPicPr>
            <a:picLocks noChangeAspect="1"/>
          </p:cNvPicPr>
          <p:nvPr/>
        </p:nvPicPr>
        <p:blipFill>
          <a:blip r:embed="rId8"/>
          <a:stretch>
            <a:fillRect/>
          </a:stretch>
        </p:blipFill>
        <p:spPr>
          <a:xfrm>
            <a:off x="5501030" y="1993875"/>
            <a:ext cx="6441695" cy="3763188"/>
          </a:xfrm>
          <a:prstGeom prst="rect">
            <a:avLst/>
          </a:prstGeom>
        </p:spPr>
      </p:pic>
    </p:spTree>
    <p:extLst>
      <p:ext uri="{BB962C8B-B14F-4D97-AF65-F5344CB8AC3E}">
        <p14:creationId xmlns:p14="http://schemas.microsoft.com/office/powerpoint/2010/main" val="210856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9EB407F-3557-B4CF-56B2-DA884E450281}"/>
              </a:ext>
            </a:extLst>
          </p:cNvPr>
          <p:cNvSpPr>
            <a:spLocks noGrp="1"/>
          </p:cNvSpPr>
          <p:nvPr>
            <p:ph type="title"/>
          </p:nvPr>
        </p:nvSpPr>
        <p:spPr>
          <a:xfrm>
            <a:off x="566382" y="456345"/>
            <a:ext cx="3111690" cy="3556097"/>
          </a:xfrm>
        </p:spPr>
        <p:txBody>
          <a:bodyPr vert="horz" lIns="91440" tIns="45720" rIns="91440" bIns="45720" rtlCol="0" anchor="b">
            <a:normAutofit/>
          </a:bodyPr>
          <a:lstStyle/>
          <a:p>
            <a:pPr algn="r"/>
            <a:r>
              <a:rPr lang="en-US" sz="4000" kern="1200">
                <a:solidFill>
                  <a:srgbClr val="FFFFFF"/>
                </a:solidFill>
                <a:latin typeface="+mj-lt"/>
                <a:ea typeface="+mj-ea"/>
                <a:cs typeface="+mj-cs"/>
              </a:rPr>
              <a:t>Company &amp; Data Overview – Data Frame</a:t>
            </a:r>
          </a:p>
        </p:txBody>
      </p:sp>
      <p:sp>
        <p:nvSpPr>
          <p:cNvPr id="9" name="TextBox 8">
            <a:extLst>
              <a:ext uri="{FF2B5EF4-FFF2-40B4-BE49-F238E27FC236}">
                <a16:creationId xmlns:a16="http://schemas.microsoft.com/office/drawing/2014/main" id="{3A72E29E-185E-9A50-4AAE-01935F6FC298}"/>
              </a:ext>
            </a:extLst>
          </p:cNvPr>
          <p:cNvSpPr txBox="1"/>
          <p:nvPr/>
        </p:nvSpPr>
        <p:spPr>
          <a:xfrm>
            <a:off x="4688007" y="511389"/>
            <a:ext cx="3124284" cy="5848468"/>
          </a:xfrm>
          <a:prstGeom prst="rect">
            <a:avLst/>
          </a:prstGeom>
        </p:spPr>
        <p:txBody>
          <a:bodyPr vert="horz" lIns="91440" tIns="45720" rIns="91440" bIns="45720" rtlCol="0" anchor="ctr">
            <a:normAutofit/>
          </a:bodyPr>
          <a:lstStyle/>
          <a:p>
            <a:pPr>
              <a:lnSpc>
                <a:spcPct val="90000"/>
              </a:lnSpc>
              <a:spcAft>
                <a:spcPts val="600"/>
              </a:spcAft>
            </a:pPr>
            <a:r>
              <a:rPr lang="en-US" sz="2000" dirty="0"/>
              <a:t>Legend</a:t>
            </a:r>
          </a:p>
          <a:p>
            <a:pPr>
              <a:lnSpc>
                <a:spcPct val="90000"/>
              </a:lnSpc>
              <a:spcAft>
                <a:spcPts val="600"/>
              </a:spcAft>
            </a:pPr>
            <a:r>
              <a:rPr lang="en-US" sz="2000" b="1" dirty="0">
                <a:solidFill>
                  <a:srgbClr val="00B050"/>
                </a:solidFill>
              </a:rPr>
              <a:t>Green Outline </a:t>
            </a:r>
            <a:r>
              <a:rPr lang="en-US" sz="2000" dirty="0"/>
              <a:t>– Netflix Titles Data</a:t>
            </a:r>
          </a:p>
          <a:p>
            <a:pPr>
              <a:lnSpc>
                <a:spcPct val="90000"/>
              </a:lnSpc>
              <a:spcAft>
                <a:spcPts val="600"/>
              </a:spcAft>
            </a:pPr>
            <a:r>
              <a:rPr lang="en-US" sz="2000" b="1" dirty="0">
                <a:solidFill>
                  <a:schemeClr val="accent1"/>
                </a:solidFill>
              </a:rPr>
              <a:t>Blue</a:t>
            </a:r>
            <a:r>
              <a:rPr lang="en-US" sz="2000" dirty="0">
                <a:solidFill>
                  <a:schemeClr val="accent1"/>
                </a:solidFill>
              </a:rPr>
              <a:t> </a:t>
            </a:r>
            <a:r>
              <a:rPr lang="en-US" sz="2000" b="1" dirty="0">
                <a:solidFill>
                  <a:schemeClr val="accent1"/>
                </a:solidFill>
              </a:rPr>
              <a:t>Outline</a:t>
            </a:r>
            <a:r>
              <a:rPr lang="en-US" sz="2000" dirty="0">
                <a:solidFill>
                  <a:schemeClr val="accent1"/>
                </a:solidFill>
              </a:rPr>
              <a:t> </a:t>
            </a:r>
            <a:r>
              <a:rPr lang="en-US" sz="2000" dirty="0"/>
              <a:t>– Netflix User Data</a:t>
            </a:r>
          </a:p>
          <a:p>
            <a:pPr>
              <a:lnSpc>
                <a:spcPct val="90000"/>
              </a:lnSpc>
              <a:spcAft>
                <a:spcPts val="600"/>
              </a:spcAft>
            </a:pPr>
            <a:r>
              <a:rPr lang="en-US" sz="2000" b="1" dirty="0"/>
              <a:t>Black Outline </a:t>
            </a:r>
            <a:r>
              <a:rPr lang="en-US" sz="2000" dirty="0"/>
              <a:t>– Netflix Credits Data</a:t>
            </a:r>
          </a:p>
          <a:p>
            <a:pPr indent="-228600">
              <a:lnSpc>
                <a:spcPct val="90000"/>
              </a:lnSpc>
              <a:spcAft>
                <a:spcPts val="600"/>
              </a:spcAft>
              <a:buFont typeface="Arial" panose="020B0604020202020204" pitchFamily="34" charset="0"/>
              <a:buChar char="•"/>
            </a:pPr>
            <a:endParaRPr lang="en-US" sz="2000" dirty="0"/>
          </a:p>
        </p:txBody>
      </p:sp>
      <p:pic>
        <p:nvPicPr>
          <p:cNvPr id="6" name="Picture 5" descr="A screenshot of a computer&#10;&#10;Description automatically generated">
            <a:extLst>
              <a:ext uri="{FF2B5EF4-FFF2-40B4-BE49-F238E27FC236}">
                <a16:creationId xmlns:a16="http://schemas.microsoft.com/office/drawing/2014/main" id="{35381EEC-269B-7890-78F1-C72E7FE84A79}"/>
              </a:ext>
            </a:extLst>
          </p:cNvPr>
          <p:cNvPicPr>
            <a:picLocks noChangeAspect="1"/>
          </p:cNvPicPr>
          <p:nvPr/>
        </p:nvPicPr>
        <p:blipFill rotWithShape="1">
          <a:blip r:embed="rId3"/>
          <a:srcRect t="2240" r="-1" b="-1"/>
          <a:stretch/>
        </p:blipFill>
        <p:spPr>
          <a:xfrm>
            <a:off x="8331957" y="-10140"/>
            <a:ext cx="3860043" cy="2311316"/>
          </a:xfrm>
          <a:prstGeom prst="rect">
            <a:avLst/>
          </a:prstGeom>
          <a:ln w="38100">
            <a:solidFill>
              <a:srgbClr val="00B050"/>
            </a:solidFill>
          </a:ln>
        </p:spPr>
      </p:pic>
      <p:pic>
        <p:nvPicPr>
          <p:cNvPr id="8" name="Picture 7" descr="A screenshot of a computer&#10;&#10;Description automatically generated">
            <a:extLst>
              <a:ext uri="{FF2B5EF4-FFF2-40B4-BE49-F238E27FC236}">
                <a16:creationId xmlns:a16="http://schemas.microsoft.com/office/drawing/2014/main" id="{43A0B9D8-4B90-0B9B-45D0-17FEA2BACCA3}"/>
              </a:ext>
            </a:extLst>
          </p:cNvPr>
          <p:cNvPicPr>
            <a:picLocks noChangeAspect="1"/>
          </p:cNvPicPr>
          <p:nvPr/>
        </p:nvPicPr>
        <p:blipFill rotWithShape="1">
          <a:blip r:embed="rId4"/>
          <a:srcRect l="11238" r="10687" b="2"/>
          <a:stretch/>
        </p:blipFill>
        <p:spPr>
          <a:xfrm>
            <a:off x="8331957" y="4571454"/>
            <a:ext cx="3860043" cy="2286543"/>
          </a:xfrm>
          <a:prstGeom prst="rect">
            <a:avLst/>
          </a:prstGeom>
          <a:ln w="38100">
            <a:solidFill>
              <a:schemeClr val="tx1"/>
            </a:solidFill>
          </a:ln>
        </p:spPr>
      </p:pic>
      <p:pic>
        <p:nvPicPr>
          <p:cNvPr id="4" name="Picture 3" descr="A screenshot of a computer&#10;&#10;Description automatically generated">
            <a:extLst>
              <a:ext uri="{FF2B5EF4-FFF2-40B4-BE49-F238E27FC236}">
                <a16:creationId xmlns:a16="http://schemas.microsoft.com/office/drawing/2014/main" id="{13814F5E-3145-53CF-D457-54E485E041A9}"/>
              </a:ext>
            </a:extLst>
          </p:cNvPr>
          <p:cNvPicPr>
            <a:picLocks noChangeAspect="1"/>
          </p:cNvPicPr>
          <p:nvPr/>
        </p:nvPicPr>
        <p:blipFill rotWithShape="1">
          <a:blip r:embed="rId5"/>
          <a:srcRect t="13015" r="-1" b="12309"/>
          <a:stretch/>
        </p:blipFill>
        <p:spPr>
          <a:xfrm>
            <a:off x="8331957" y="2294552"/>
            <a:ext cx="3860043" cy="2313194"/>
          </a:xfrm>
          <a:prstGeom prst="rect">
            <a:avLst/>
          </a:prstGeom>
          <a:ln w="38100">
            <a:solidFill>
              <a:schemeClr val="accent1"/>
            </a:solidFill>
          </a:ln>
        </p:spPr>
      </p:pic>
    </p:spTree>
    <p:extLst>
      <p:ext uri="{BB962C8B-B14F-4D97-AF65-F5344CB8AC3E}">
        <p14:creationId xmlns:p14="http://schemas.microsoft.com/office/powerpoint/2010/main" val="1349972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5524AD-DA4F-FE89-697E-E848208AA6C3}"/>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Correlation of attributes</a:t>
            </a:r>
          </a:p>
        </p:txBody>
      </p:sp>
      <p:sp>
        <p:nvSpPr>
          <p:cNvPr id="3" name="Content Placeholder 2">
            <a:extLst>
              <a:ext uri="{FF2B5EF4-FFF2-40B4-BE49-F238E27FC236}">
                <a16:creationId xmlns:a16="http://schemas.microsoft.com/office/drawing/2014/main" id="{D4E50857-4D4C-C1D4-5417-68F7C619E547}"/>
              </a:ext>
            </a:extLst>
          </p:cNvPr>
          <p:cNvSpPr>
            <a:spLocks noGrp="1"/>
          </p:cNvSpPr>
          <p:nvPr>
            <p:ph idx="1"/>
          </p:nvPr>
        </p:nvSpPr>
        <p:spPr>
          <a:xfrm>
            <a:off x="4581727" y="649480"/>
            <a:ext cx="3025303" cy="5546047"/>
          </a:xfrm>
        </p:spPr>
        <p:txBody>
          <a:bodyPr anchor="ctr">
            <a:normAutofit/>
          </a:bodyPr>
          <a:lstStyle/>
          <a:p>
            <a:r>
              <a:rPr lang="en-US" sz="2000"/>
              <a:t>No smoking gun that jumps out as invoking the behavior that we might like to encourage, binge watching shows.</a:t>
            </a:r>
          </a:p>
          <a:p>
            <a:r>
              <a:rPr lang="en-US" sz="2000"/>
              <a:t>Numerous correlations in voting, popularity, etc…</a:t>
            </a:r>
          </a:p>
        </p:txBody>
      </p:sp>
      <p:pic>
        <p:nvPicPr>
          <p:cNvPr id="5" name="Picture 4">
            <a:extLst>
              <a:ext uri="{FF2B5EF4-FFF2-40B4-BE49-F238E27FC236}">
                <a16:creationId xmlns:a16="http://schemas.microsoft.com/office/drawing/2014/main" id="{C911926A-C110-77A1-907C-CAB556859B93}"/>
              </a:ext>
            </a:extLst>
          </p:cNvPr>
          <p:cNvPicPr>
            <a:picLocks noChangeAspect="1"/>
          </p:cNvPicPr>
          <p:nvPr/>
        </p:nvPicPr>
        <p:blipFill>
          <a:blip r:embed="rId3"/>
          <a:stretch>
            <a:fillRect/>
          </a:stretch>
        </p:blipFill>
        <p:spPr>
          <a:xfrm>
            <a:off x="8109502" y="1871117"/>
            <a:ext cx="3615776" cy="3127645"/>
          </a:xfrm>
          <a:prstGeom prst="rect">
            <a:avLst/>
          </a:prstGeom>
        </p:spPr>
      </p:pic>
    </p:spTree>
    <p:extLst>
      <p:ext uri="{BB962C8B-B14F-4D97-AF65-F5344CB8AC3E}">
        <p14:creationId xmlns:p14="http://schemas.microsoft.com/office/powerpoint/2010/main" val="6531663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1628</TotalTime>
  <Words>1725</Words>
  <Application>Microsoft Macintosh PowerPoint</Application>
  <PresentationFormat>Widescreen</PresentationFormat>
  <Paragraphs>133</Paragraphs>
  <Slides>17</Slides>
  <Notes>9</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Inter</vt:lpstr>
      <vt:lpstr>Times New Roman</vt:lpstr>
      <vt:lpstr>zeitung</vt:lpstr>
      <vt:lpstr>Office Theme</vt:lpstr>
      <vt:lpstr>Project Presentation – Netflix Insights</vt:lpstr>
      <vt:lpstr>Agenda</vt:lpstr>
      <vt:lpstr>Company &amp; Data Overview – Netflix and its Competitors</vt:lpstr>
      <vt:lpstr>Business Problem</vt:lpstr>
      <vt:lpstr>Company &amp; Data Overview – Kaggle Datasets</vt:lpstr>
      <vt:lpstr>Total Attribute list</vt:lpstr>
      <vt:lpstr>Company &amp; Data Overview – Combining two different Datasets</vt:lpstr>
      <vt:lpstr>Company &amp; Data Overview – Data Frame</vt:lpstr>
      <vt:lpstr>Correlation of attributes</vt:lpstr>
      <vt:lpstr>Initial Exploratory Data Analysis - Correlation</vt:lpstr>
      <vt:lpstr>Bi-Variable Analysis – Movie Duration Vs IMDB Rating</vt:lpstr>
      <vt:lpstr>Initial Exploratory Data Analysis</vt:lpstr>
      <vt:lpstr>Majority of transactions</vt:lpstr>
      <vt:lpstr>Initial Exploratory Data Analysis- Continued</vt:lpstr>
      <vt:lpstr>Initial Exploratory Data Analysis - Continued</vt:lpstr>
      <vt:lpstr>Business Questions – Research Topics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 Netflix Insights</dc:title>
  <dc:creator>Tim Tieng</dc:creator>
  <cp:lastModifiedBy>Tim Tieng</cp:lastModifiedBy>
  <cp:revision>1</cp:revision>
  <dcterms:created xsi:type="dcterms:W3CDTF">2023-08-12T16:50:39Z</dcterms:created>
  <dcterms:modified xsi:type="dcterms:W3CDTF">2023-08-13T19:59:06Z</dcterms:modified>
</cp:coreProperties>
</file>